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Public Sans Bold" panose="020B0604020202020204" charset="0"/>
      <p:regular r:id="rId19"/>
    </p:embeddedFont>
    <p:embeddedFont>
      <p:font typeface="Open Sans Extra Bold" panose="020B060402020202020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 Light Bold" panose="020B0604020202020204" charset="0"/>
      <p:regular r:id="rId26"/>
      <p:bold r:id="rId27"/>
    </p:embeddedFont>
    <p:embeddedFont>
      <p:font typeface="MS PGothic" panose="020B0600070205080204" pitchFamily="34" charset="-128"/>
      <p:regular r:id="rId28"/>
    </p:embeddedFont>
    <p:embeddedFont>
      <p:font typeface="Public San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F9876FD7-7036-E84F-8619-FD9A362927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C5317E-A31F-D549-B383-86D44BF912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0" y="5143500"/>
            <a:ext cx="10287001" cy="5143501"/>
          </a:xfrm>
          <a:prstGeom prst="rect">
            <a:avLst/>
          </a:prstGeom>
        </p:spPr>
      </p:pic>
      <p:sp>
        <p:nvSpPr>
          <p:cNvPr id="14" name="Espaço Reservado para Imagem 13"/>
          <p:cNvSpPr>
            <a:spLocks noGrp="1"/>
          </p:cNvSpPr>
          <p:nvPr>
            <p:ph type="pic" sz="quarter" idx="12" hasCustomPrompt="1"/>
          </p:nvPr>
        </p:nvSpPr>
        <p:spPr>
          <a:xfrm>
            <a:off x="7400928" y="561974"/>
            <a:ext cx="3486150" cy="1743076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 sz="1985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Logo Cliente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3197231" y="4272541"/>
            <a:ext cx="11893550" cy="6508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183" baseline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Proposta X/X | Local,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D1C1C-A361-904D-9C1E-562864B4A89B}"/>
              </a:ext>
            </a:extLst>
          </p:cNvPr>
          <p:cNvSpPr/>
          <p:nvPr userDrawn="1"/>
        </p:nvSpPr>
        <p:spPr>
          <a:xfrm>
            <a:off x="-13648" y="9397268"/>
            <a:ext cx="18301649" cy="8897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1506" tIns="90755" rIns="181506" bIns="90755" rtlCol="0" anchor="ctr"/>
          <a:lstStyle/>
          <a:p>
            <a:pPr marL="0" marR="0" lvl="0" indent="0" algn="ctr" defTabSz="9100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2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Espaço Reservado para Tex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42931" y="2621406"/>
            <a:ext cx="13402150" cy="1146481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3574" baseline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TÍTULO DA PROPOSTA</a:t>
            </a:r>
          </a:p>
        </p:txBody>
      </p:sp>
    </p:spTree>
    <p:extLst>
      <p:ext uri="{BB962C8B-B14F-4D97-AF65-F5344CB8AC3E}">
        <p14:creationId xmlns:p14="http://schemas.microsoft.com/office/powerpoint/2010/main" val="2760277351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-16627" y="9520715"/>
            <a:ext cx="18304626" cy="77713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1529" tIns="90764" rIns="181529" bIns="90764" rtlCol="0" anchor="ctr"/>
          <a:lstStyle/>
          <a:p>
            <a:pPr marL="0" marR="0" lvl="0" indent="0" algn="ctr" defTabSz="9100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02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604951" y="538086"/>
            <a:ext cx="17119600" cy="682999"/>
          </a:xfrm>
          <a:prstGeom prst="rect">
            <a:avLst/>
          </a:prstGeom>
        </p:spPr>
        <p:txBody>
          <a:bodyPr lIns="91436" tIns="45718" rIns="91436" bIns="45718"/>
          <a:lstStyle>
            <a:lvl1pPr algn="l">
              <a:defRPr sz="278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pt-BR" dirty="0"/>
              <a:t>CLIQUE PARA EDITAR O TÍTULO (</a:t>
            </a:r>
            <a:r>
              <a:rPr lang="pt-BR" dirty="0" err="1"/>
              <a:t>Máx</a:t>
            </a:r>
            <a:r>
              <a:rPr lang="pt-BR" dirty="0"/>
              <a:t> 1 linha)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604951" y="1226349"/>
            <a:ext cx="17119600" cy="1498599"/>
          </a:xfrm>
          <a:prstGeom prst="rect">
            <a:avLst/>
          </a:prstGeom>
        </p:spPr>
        <p:txBody>
          <a:bodyPr lIns="91436" tIns="45718" rIns="91436" bIns="45718"/>
          <a:lstStyle>
            <a:lvl1pPr marL="0" marR="0" indent="0" algn="l" defTabSz="6807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pt-BR" sz="2382" b="0" u="none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0714" indent="0">
              <a:buNone/>
              <a:defRPr lang="pt-BR" sz="6552" smtClean="0">
                <a:latin typeface="Calibri" pitchFamily="34" charset="0"/>
              </a:defRPr>
            </a:lvl2pPr>
            <a:lvl3pPr marL="1361423" indent="0">
              <a:buNone/>
              <a:defRPr lang="pt-BR" sz="6552" smtClean="0">
                <a:latin typeface="Calibri" pitchFamily="34" charset="0"/>
              </a:defRPr>
            </a:lvl3pPr>
            <a:lvl4pPr marL="2042134" indent="0">
              <a:buNone/>
              <a:defRPr lang="pt-BR" sz="6552" smtClean="0">
                <a:latin typeface="Calibri" pitchFamily="34" charset="0"/>
              </a:defRPr>
            </a:lvl4pPr>
            <a:lvl5pPr marL="2722850" indent="0">
              <a:buNone/>
              <a:defRPr lang="pt-BR" sz="6552">
                <a:latin typeface="Calibri" pitchFamily="34" charset="0"/>
              </a:defRPr>
            </a:lvl5pPr>
          </a:lstStyle>
          <a:p>
            <a:pPr marL="0" marR="0" lvl="0" indent="0" algn="l" defTabSz="6807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dirty="0"/>
              <a:t>Clique para editar o texto. Máximo 2 linhas. </a:t>
            </a:r>
          </a:p>
          <a:p>
            <a:pPr marL="0" marR="0" lvl="0" indent="0" algn="l" defTabSz="6807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BR" dirty="0"/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1959473" y="9670844"/>
            <a:ext cx="8025745" cy="451263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>
              <a:buNone/>
              <a:defRPr lang="pt-BR" sz="1588" b="0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80714" indent="0">
              <a:buNone/>
              <a:defRPr lang="pt-BR" sz="6552" smtClean="0">
                <a:latin typeface="Calibri" pitchFamily="34" charset="0"/>
              </a:defRPr>
            </a:lvl2pPr>
            <a:lvl3pPr marL="1361423" indent="0">
              <a:buNone/>
              <a:defRPr lang="pt-BR" sz="6552" smtClean="0">
                <a:latin typeface="Calibri" pitchFamily="34" charset="0"/>
              </a:defRPr>
            </a:lvl3pPr>
            <a:lvl4pPr marL="2042134" indent="0">
              <a:buNone/>
              <a:defRPr lang="pt-BR" sz="6552" smtClean="0">
                <a:latin typeface="Calibri" pitchFamily="34" charset="0"/>
              </a:defRPr>
            </a:lvl4pPr>
            <a:lvl5pPr marL="2722850" indent="0">
              <a:buNone/>
              <a:defRPr lang="pt-BR" sz="6552">
                <a:latin typeface="Calibri" pitchFamily="34" charset="0"/>
              </a:defRPr>
            </a:lvl5pPr>
          </a:lstStyle>
          <a:p>
            <a:pPr lvl="0">
              <a:spcBef>
                <a:spcPct val="0"/>
              </a:spcBef>
            </a:pPr>
            <a:r>
              <a:rPr lang="pt-BR" dirty="0"/>
              <a:t>Fonte: clique para editar. </a:t>
            </a:r>
            <a:r>
              <a:rPr lang="pt-BR" dirty="0" err="1"/>
              <a:t>Máx</a:t>
            </a:r>
            <a:r>
              <a:rPr lang="pt-BR" dirty="0"/>
              <a:t> 1 linha.</a:t>
            </a:r>
          </a:p>
        </p:txBody>
      </p:sp>
      <p:sp>
        <p:nvSpPr>
          <p:cNvPr id="14" name="Espaço Reservado para Número de Slide 5">
            <a:extLst>
              <a:ext uri="{FF2B5EF4-FFF2-40B4-BE49-F238E27FC236}">
                <a16:creationId xmlns:a16="http://schemas.microsoft.com/office/drawing/2014/main" id="{4D23ADCB-9677-4DB3-A333-954B8D2AC617}"/>
              </a:ext>
            </a:extLst>
          </p:cNvPr>
          <p:cNvSpPr txBox="1">
            <a:spLocks/>
          </p:cNvSpPr>
          <p:nvPr userDrawn="1"/>
        </p:nvSpPr>
        <p:spPr>
          <a:xfrm>
            <a:off x="17329387" y="9670844"/>
            <a:ext cx="934928" cy="451263"/>
          </a:xfrm>
          <a:prstGeom prst="rect">
            <a:avLst/>
          </a:prstGeom>
        </p:spPr>
        <p:txBody>
          <a:bodyPr lIns="181529" tIns="90764" rIns="181529" bIns="90764" anchor="ctr"/>
          <a:lstStyle>
            <a:lvl1pPr marL="0" lvl="0" indent="0" algn="r" defTabSz="342892">
              <a:buFont typeface="Arial" pitchFamily="34" charset="0"/>
              <a:buNone/>
              <a:defRPr sz="900" b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342891" indent="0" defTabSz="342892">
              <a:spcBef>
                <a:spcPct val="20000"/>
              </a:spcBef>
              <a:buFont typeface="Arial" pitchFamily="34" charset="0"/>
              <a:buNone/>
              <a:defRPr sz="3300">
                <a:ea typeface="+mn-ea"/>
              </a:defRPr>
            </a:lvl2pPr>
            <a:lvl3pPr marL="685782" indent="0" defTabSz="342892">
              <a:spcBef>
                <a:spcPct val="20000"/>
              </a:spcBef>
              <a:buFont typeface="Arial" pitchFamily="34" charset="0"/>
              <a:buNone/>
              <a:defRPr sz="3300">
                <a:ea typeface="+mn-ea"/>
              </a:defRPr>
            </a:lvl3pPr>
            <a:lvl4pPr marL="1028674" indent="0" defTabSz="342892">
              <a:spcBef>
                <a:spcPct val="20000"/>
              </a:spcBef>
              <a:buFont typeface="Arial" pitchFamily="34" charset="0"/>
              <a:buNone/>
              <a:defRPr sz="3300">
                <a:ea typeface="+mn-ea"/>
              </a:defRPr>
            </a:lvl4pPr>
            <a:lvl5pPr marL="1371566" indent="0" defTabSz="342892">
              <a:spcBef>
                <a:spcPct val="20000"/>
              </a:spcBef>
              <a:buFont typeface="Arial" pitchFamily="34" charset="0"/>
              <a:buNone/>
              <a:defRPr sz="3300">
                <a:ea typeface="+mn-ea"/>
              </a:defRPr>
            </a:lvl5pPr>
            <a:lvl6pPr marL="1885903" indent="-171446" defTabSz="342892">
              <a:spcBef>
                <a:spcPct val="20000"/>
              </a:spcBef>
              <a:buFont typeface="Arial"/>
              <a:buChar char="•"/>
              <a:defRPr sz="1500">
                <a:latin typeface="+mn-lt"/>
                <a:ea typeface="+mn-ea"/>
              </a:defRPr>
            </a:lvl6pPr>
            <a:lvl7pPr marL="2228795" indent="-171446" defTabSz="342892">
              <a:spcBef>
                <a:spcPct val="20000"/>
              </a:spcBef>
              <a:buFont typeface="Arial"/>
              <a:buChar char="•"/>
              <a:defRPr sz="1500">
                <a:latin typeface="+mn-lt"/>
                <a:ea typeface="+mn-ea"/>
              </a:defRPr>
            </a:lvl7pPr>
            <a:lvl8pPr marL="2571686" indent="-171446" defTabSz="342892">
              <a:spcBef>
                <a:spcPct val="20000"/>
              </a:spcBef>
              <a:buFont typeface="Arial"/>
              <a:buChar char="•"/>
              <a:defRPr sz="1500">
                <a:latin typeface="+mn-lt"/>
                <a:ea typeface="+mn-ea"/>
              </a:defRPr>
            </a:lvl8pPr>
            <a:lvl9pPr marL="2914577" indent="-171446" defTabSz="342892">
              <a:spcBef>
                <a:spcPct val="20000"/>
              </a:spcBef>
              <a:buFont typeface="Arial"/>
              <a:buChar char="•"/>
              <a:defRPr sz="1500">
                <a:latin typeface="+mn-lt"/>
                <a:ea typeface="+mn-ea"/>
              </a:defRPr>
            </a:lvl9pPr>
          </a:lstStyle>
          <a:p>
            <a:pPr marL="0" marR="0" lvl="0" indent="0" algn="l" defTabSz="576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158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 </a:t>
            </a:r>
            <a:fld id="{71EF6356-4B8C-4DE9-B60E-B38B9152DEE1}" type="slidenum">
              <a:rPr kumimoji="0" lang="pt-BR" sz="1588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l" defTabSz="576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‹nº›</a:t>
            </a:fld>
            <a:endParaRPr kumimoji="0" lang="pt-BR" sz="158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CB9138-946F-B14E-A3D5-B99B3F51DC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352" y="398403"/>
            <a:ext cx="1932395" cy="8091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61A5E66-BBC6-F548-A1BB-D9A963CCF2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352" y="398403"/>
            <a:ext cx="1932395" cy="80912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CCD8290-2028-445A-9910-9D1304EC2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1868" t="19130" r="42967" b="72270"/>
          <a:stretch/>
        </p:blipFill>
        <p:spPr>
          <a:xfrm>
            <a:off x="13298810" y="474681"/>
            <a:ext cx="2059201" cy="6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7691"/>
      </p:ext>
    </p:extLst>
  </p:cSld>
  <p:clrMapOvr>
    <a:masterClrMapping/>
  </p:clrMapOvr>
  <p:transition spd="slow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stre com 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Número de Slide 5">
            <a:extLst>
              <a:ext uri="{FF2B5EF4-FFF2-40B4-BE49-F238E27FC236}">
                <a16:creationId xmlns:a16="http://schemas.microsoft.com/office/drawing/2014/main" id="{4D23ADCB-9677-4DB3-A333-954B8D2AC617}"/>
              </a:ext>
            </a:extLst>
          </p:cNvPr>
          <p:cNvSpPr txBox="1">
            <a:spLocks/>
          </p:cNvSpPr>
          <p:nvPr userDrawn="1"/>
        </p:nvSpPr>
        <p:spPr>
          <a:xfrm>
            <a:off x="17329387" y="9670844"/>
            <a:ext cx="934928" cy="451263"/>
          </a:xfrm>
          <a:prstGeom prst="rect">
            <a:avLst/>
          </a:prstGeom>
        </p:spPr>
        <p:txBody>
          <a:bodyPr lIns="181529" tIns="90764" rIns="181529" bIns="90764" anchor="ctr"/>
          <a:lstStyle>
            <a:lvl1pPr marL="0" lvl="0" indent="0" algn="r" defTabSz="342892">
              <a:buFont typeface="Arial" pitchFamily="34" charset="0"/>
              <a:buNone/>
              <a:defRPr sz="900" b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342891" indent="0" defTabSz="342892">
              <a:spcBef>
                <a:spcPct val="20000"/>
              </a:spcBef>
              <a:buFont typeface="Arial" pitchFamily="34" charset="0"/>
              <a:buNone/>
              <a:defRPr sz="3300">
                <a:ea typeface="+mn-ea"/>
              </a:defRPr>
            </a:lvl2pPr>
            <a:lvl3pPr marL="685782" indent="0" defTabSz="342892">
              <a:spcBef>
                <a:spcPct val="20000"/>
              </a:spcBef>
              <a:buFont typeface="Arial" pitchFamily="34" charset="0"/>
              <a:buNone/>
              <a:defRPr sz="3300">
                <a:ea typeface="+mn-ea"/>
              </a:defRPr>
            </a:lvl3pPr>
            <a:lvl4pPr marL="1028674" indent="0" defTabSz="342892">
              <a:spcBef>
                <a:spcPct val="20000"/>
              </a:spcBef>
              <a:buFont typeface="Arial" pitchFamily="34" charset="0"/>
              <a:buNone/>
              <a:defRPr sz="3300">
                <a:ea typeface="+mn-ea"/>
              </a:defRPr>
            </a:lvl4pPr>
            <a:lvl5pPr marL="1371566" indent="0" defTabSz="342892">
              <a:spcBef>
                <a:spcPct val="20000"/>
              </a:spcBef>
              <a:buFont typeface="Arial" pitchFamily="34" charset="0"/>
              <a:buNone/>
              <a:defRPr sz="3300">
                <a:ea typeface="+mn-ea"/>
              </a:defRPr>
            </a:lvl5pPr>
            <a:lvl6pPr marL="1885903" indent="-171446" defTabSz="342892">
              <a:spcBef>
                <a:spcPct val="20000"/>
              </a:spcBef>
              <a:buFont typeface="Arial"/>
              <a:buChar char="•"/>
              <a:defRPr sz="1500">
                <a:latin typeface="+mn-lt"/>
                <a:ea typeface="+mn-ea"/>
              </a:defRPr>
            </a:lvl6pPr>
            <a:lvl7pPr marL="2228795" indent="-171446" defTabSz="342892">
              <a:spcBef>
                <a:spcPct val="20000"/>
              </a:spcBef>
              <a:buFont typeface="Arial"/>
              <a:buChar char="•"/>
              <a:defRPr sz="1500">
                <a:latin typeface="+mn-lt"/>
                <a:ea typeface="+mn-ea"/>
              </a:defRPr>
            </a:lvl7pPr>
            <a:lvl8pPr marL="2571686" indent="-171446" defTabSz="342892">
              <a:spcBef>
                <a:spcPct val="20000"/>
              </a:spcBef>
              <a:buFont typeface="Arial"/>
              <a:buChar char="•"/>
              <a:defRPr sz="1500">
                <a:latin typeface="+mn-lt"/>
                <a:ea typeface="+mn-ea"/>
              </a:defRPr>
            </a:lvl8pPr>
            <a:lvl9pPr marL="2914577" indent="-171446" defTabSz="342892">
              <a:spcBef>
                <a:spcPct val="20000"/>
              </a:spcBef>
              <a:buFont typeface="Arial"/>
              <a:buChar char="•"/>
              <a:defRPr sz="1500">
                <a:latin typeface="+mn-lt"/>
                <a:ea typeface="+mn-ea"/>
              </a:defRPr>
            </a:lvl9pPr>
          </a:lstStyle>
          <a:p>
            <a:pPr marL="0" marR="0" lvl="0" indent="0" algn="l" defTabSz="576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158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 </a:t>
            </a:r>
            <a:fld id="{71EF6356-4B8C-4DE9-B60E-B38B9152DEE1}" type="slidenum">
              <a:rPr kumimoji="0" lang="pt-BR" sz="1588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l" defTabSz="576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‹nº›</a:t>
            </a:fld>
            <a:endParaRPr kumimoji="0" lang="pt-BR" sz="158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61A5E66-BBC6-F548-A1BB-D9A963CCF2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528" y="98162"/>
            <a:ext cx="1259725" cy="5274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CCD8290-2028-445A-9910-9D1304EC2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1868" t="19130" r="42967" b="72270"/>
          <a:stretch/>
        </p:blipFill>
        <p:spPr>
          <a:xfrm>
            <a:off x="15407606" y="147888"/>
            <a:ext cx="1342391" cy="428013"/>
          </a:xfrm>
          <a:prstGeom prst="rect">
            <a:avLst/>
          </a:prstGeom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F9CCBB16-28E1-4177-AFCB-C39AD92A1461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304605" y="748478"/>
          <a:ext cx="17678788" cy="92585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067">
                  <a:extLst>
                    <a:ext uri="{9D8B030D-6E8A-4147-A177-3AD203B41FA5}">
                      <a16:colId xmlns:a16="http://schemas.microsoft.com/office/drawing/2014/main" val="1907373786"/>
                    </a:ext>
                  </a:extLst>
                </a:gridCol>
                <a:gridCol w="3048067">
                  <a:extLst>
                    <a:ext uri="{9D8B030D-6E8A-4147-A177-3AD203B41FA5}">
                      <a16:colId xmlns:a16="http://schemas.microsoft.com/office/drawing/2014/main" val="2984118841"/>
                    </a:ext>
                  </a:extLst>
                </a:gridCol>
                <a:gridCol w="2743260">
                  <a:extLst>
                    <a:ext uri="{9D8B030D-6E8A-4147-A177-3AD203B41FA5}">
                      <a16:colId xmlns:a16="http://schemas.microsoft.com/office/drawing/2014/main" val="1158500938"/>
                    </a:ext>
                  </a:extLst>
                </a:gridCol>
                <a:gridCol w="2743260">
                  <a:extLst>
                    <a:ext uri="{9D8B030D-6E8A-4147-A177-3AD203B41FA5}">
                      <a16:colId xmlns:a16="http://schemas.microsoft.com/office/drawing/2014/main" val="3465119784"/>
                    </a:ext>
                  </a:extLst>
                </a:gridCol>
                <a:gridCol w="3048067">
                  <a:extLst>
                    <a:ext uri="{9D8B030D-6E8A-4147-A177-3AD203B41FA5}">
                      <a16:colId xmlns:a16="http://schemas.microsoft.com/office/drawing/2014/main" val="3579690349"/>
                    </a:ext>
                  </a:extLst>
                </a:gridCol>
                <a:gridCol w="3048067">
                  <a:extLst>
                    <a:ext uri="{9D8B030D-6E8A-4147-A177-3AD203B41FA5}">
                      <a16:colId xmlns:a16="http://schemas.microsoft.com/office/drawing/2014/main" val="611485368"/>
                    </a:ext>
                  </a:extLst>
                </a:gridCol>
              </a:tblGrid>
              <a:tr h="3570303">
                <a:tc rowSpan="2">
                  <a:txBody>
                    <a:bodyPr/>
                    <a:lstStyle/>
                    <a:p>
                      <a:endParaRPr lang="pt-BR" sz="4700" dirty="0"/>
                    </a:p>
                  </a:txBody>
                  <a:tcPr marL="154842" marR="154842" marT="76852" marB="7685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4700" dirty="0"/>
                    </a:p>
                  </a:txBody>
                  <a:tcPr marL="154842" marR="154842" marT="76852" marB="7685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pt-BR" sz="4700" dirty="0"/>
                    </a:p>
                  </a:txBody>
                  <a:tcPr marL="154842" marR="154842" marT="76852" marB="7685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4700" dirty="0"/>
                    </a:p>
                  </a:txBody>
                  <a:tcPr marL="154842" marR="154842" marT="76852" marB="7685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pt-BR" sz="4700" dirty="0"/>
                    </a:p>
                  </a:txBody>
                  <a:tcPr marL="154842" marR="154842" marT="76852" marB="7685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309012"/>
                  </a:ext>
                </a:extLst>
              </a:tr>
              <a:tr h="3570303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4700" dirty="0"/>
                    </a:p>
                  </a:txBody>
                  <a:tcPr marL="154842" marR="154842" marT="76852" marB="7685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4700" dirty="0"/>
                    </a:p>
                  </a:txBody>
                  <a:tcPr marL="154842" marR="154842" marT="76852" marB="7685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798527"/>
                  </a:ext>
                </a:extLst>
              </a:tr>
              <a:tr h="2117976">
                <a:tc gridSpan="3">
                  <a:txBody>
                    <a:bodyPr/>
                    <a:lstStyle/>
                    <a:p>
                      <a:endParaRPr lang="pt-BR" sz="4700" dirty="0"/>
                    </a:p>
                  </a:txBody>
                  <a:tcPr marL="154842" marR="154842" marT="76852" marB="7685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pt-BR" sz="4700" dirty="0"/>
                    </a:p>
                  </a:txBody>
                  <a:tcPr marL="154842" marR="154842" marT="76852" marB="7685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460706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2F14B572-D75D-4E5E-994D-ACA1FCE21DFD}"/>
              </a:ext>
            </a:extLst>
          </p:cNvPr>
          <p:cNvSpPr txBox="1"/>
          <p:nvPr userDrawn="1"/>
        </p:nvSpPr>
        <p:spPr>
          <a:xfrm>
            <a:off x="6449499" y="775208"/>
            <a:ext cx="5358872" cy="557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00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26" b="1" i="0" u="none" strike="noStrike" kern="1200" cap="none" spc="0" normalizeH="0" baseline="0" noProof="0" dirty="0">
                <a:ln>
                  <a:noFill/>
                </a:ln>
                <a:solidFill>
                  <a:srgbClr val="646E6E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2) Proposta de valor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32930C-A1B5-421B-9388-793E49E8169D}"/>
              </a:ext>
            </a:extLst>
          </p:cNvPr>
          <p:cNvSpPr txBox="1"/>
          <p:nvPr userDrawn="1"/>
        </p:nvSpPr>
        <p:spPr>
          <a:xfrm>
            <a:off x="3339198" y="756713"/>
            <a:ext cx="3110302" cy="102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00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26" b="1" i="0" u="none" strike="noStrike" kern="1200" cap="none" spc="0" normalizeH="0" baseline="0" noProof="0" dirty="0">
                <a:ln>
                  <a:noFill/>
                </a:ln>
                <a:solidFill>
                  <a:srgbClr val="646E6E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8) Principais parcerias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0645824-4CC7-4D21-AC80-E66047EA5879}"/>
              </a:ext>
            </a:extLst>
          </p:cNvPr>
          <p:cNvSpPr txBox="1"/>
          <p:nvPr userDrawn="1"/>
        </p:nvSpPr>
        <p:spPr>
          <a:xfrm>
            <a:off x="266751" y="756466"/>
            <a:ext cx="3110302" cy="102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00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26" b="1" i="0" u="none" strike="noStrike" kern="1200" cap="none" spc="0" normalizeH="0" baseline="0" noProof="0" dirty="0">
                <a:ln>
                  <a:noFill/>
                </a:ln>
                <a:solidFill>
                  <a:srgbClr val="646E6E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7) Principais entregas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A02400-5D2C-4C3E-87F9-43B824B1BDF3}"/>
              </a:ext>
            </a:extLst>
          </p:cNvPr>
          <p:cNvSpPr txBox="1"/>
          <p:nvPr userDrawn="1"/>
        </p:nvSpPr>
        <p:spPr>
          <a:xfrm>
            <a:off x="3381827" y="4327564"/>
            <a:ext cx="2986882" cy="102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00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26" b="1" i="0" u="none" strike="noStrike" kern="1200" cap="none" spc="0" normalizeH="0" baseline="0" noProof="0" dirty="0">
                <a:ln>
                  <a:noFill/>
                </a:ln>
                <a:solidFill>
                  <a:srgbClr val="646E6E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6) Principais recursos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1651C9-22A5-4133-9B33-1A0B9E95C9B4}"/>
              </a:ext>
            </a:extLst>
          </p:cNvPr>
          <p:cNvSpPr txBox="1"/>
          <p:nvPr userDrawn="1"/>
        </p:nvSpPr>
        <p:spPr>
          <a:xfrm>
            <a:off x="11920570" y="4317356"/>
            <a:ext cx="2986882" cy="557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00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26" b="1" i="0" u="none" strike="noStrike" kern="1200" cap="none" spc="0" normalizeH="0" baseline="0" noProof="0" dirty="0">
                <a:ln>
                  <a:noFill/>
                </a:ln>
                <a:solidFill>
                  <a:srgbClr val="646E6E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3) Canais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226C8B6-ED0D-4C08-BF44-970D516909E2}"/>
              </a:ext>
            </a:extLst>
          </p:cNvPr>
          <p:cNvSpPr txBox="1"/>
          <p:nvPr userDrawn="1"/>
        </p:nvSpPr>
        <p:spPr>
          <a:xfrm>
            <a:off x="11727583" y="791133"/>
            <a:ext cx="3341443" cy="102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00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26" b="1" i="0" u="none" strike="noStrike" kern="1200" cap="none" spc="0" normalizeH="0" baseline="0" noProof="0" dirty="0">
                <a:ln>
                  <a:noFill/>
                </a:ln>
                <a:solidFill>
                  <a:srgbClr val="646E6E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4)Relacionamento com cliente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B68D112-0FF5-480E-B2D0-86BB2032D54B}"/>
              </a:ext>
            </a:extLst>
          </p:cNvPr>
          <p:cNvSpPr txBox="1"/>
          <p:nvPr userDrawn="1"/>
        </p:nvSpPr>
        <p:spPr>
          <a:xfrm>
            <a:off x="14959834" y="791133"/>
            <a:ext cx="2986882" cy="102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00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26" b="1" i="0" u="none" strike="noStrike" kern="1200" cap="none" spc="0" normalizeH="0" baseline="0" noProof="0" dirty="0">
                <a:ln>
                  <a:noFill/>
                </a:ln>
                <a:solidFill>
                  <a:srgbClr val="646E6E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1) Segmentos de clientes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F626435-E735-4BAA-B17E-0FF438748FD4}"/>
              </a:ext>
            </a:extLst>
          </p:cNvPr>
          <p:cNvSpPr txBox="1"/>
          <p:nvPr userDrawn="1"/>
        </p:nvSpPr>
        <p:spPr>
          <a:xfrm>
            <a:off x="330497" y="7898416"/>
            <a:ext cx="8813502" cy="557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00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26" b="1" i="0" u="none" strike="noStrike" kern="1200" cap="none" spc="0" normalizeH="0" baseline="0" noProof="0" dirty="0">
                <a:ln>
                  <a:noFill/>
                </a:ln>
                <a:solidFill>
                  <a:srgbClr val="646E6E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9) Estrutura de custos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57BBE0D-A757-4F47-8E39-628D2AA22B45}"/>
              </a:ext>
            </a:extLst>
          </p:cNvPr>
          <p:cNvSpPr txBox="1"/>
          <p:nvPr userDrawn="1"/>
        </p:nvSpPr>
        <p:spPr>
          <a:xfrm>
            <a:off x="9156945" y="7927706"/>
            <a:ext cx="8813502" cy="557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00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26" b="1" i="0" u="none" strike="noStrike" kern="1200" cap="none" spc="0" normalizeH="0" baseline="0" noProof="0" dirty="0">
                <a:ln>
                  <a:noFill/>
                </a:ln>
                <a:solidFill>
                  <a:srgbClr val="646E6E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5) Fontes de receitas</a:t>
            </a:r>
          </a:p>
        </p:txBody>
      </p:sp>
    </p:spTree>
    <p:extLst>
      <p:ext uri="{BB962C8B-B14F-4D97-AF65-F5344CB8AC3E}">
        <p14:creationId xmlns:p14="http://schemas.microsoft.com/office/powerpoint/2010/main" val="485028994"/>
      </p:ext>
    </p:extLst>
  </p:cSld>
  <p:clrMapOvr>
    <a:masterClrMapping/>
  </p:clrMapOvr>
  <p:transition spd="slow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7897DC1-E841-5E42-839B-3FA2A98E1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6715" y="3566089"/>
            <a:ext cx="7534572" cy="315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38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4">
          <p15:clr>
            <a:srgbClr val="FBAE40"/>
          </p15:clr>
        </p15:guide>
        <p15:guide id="2" pos="3402">
          <p15:clr>
            <a:srgbClr val="FBAE40"/>
          </p15:clr>
        </p15:guide>
        <p15:guide id="3" orient="horz" pos="2791">
          <p15:clr>
            <a:srgbClr val="FBAE40"/>
          </p15:clr>
        </p15:guide>
        <p15:guide id="4" pos="2035">
          <p15:clr>
            <a:srgbClr val="FBAE40"/>
          </p15:clr>
        </p15:guide>
        <p15:guide id="5" pos="47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83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slow"/>
  <p:txStyles>
    <p:titleStyle>
      <a:lvl1pPr algn="ctr" defTabSz="680714" rtl="0" fontAlgn="base">
        <a:spcBef>
          <a:spcPct val="0"/>
        </a:spcBef>
        <a:spcAft>
          <a:spcPct val="0"/>
        </a:spcAft>
        <a:defRPr sz="6552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0714" rtl="0" fontAlgn="base">
        <a:spcBef>
          <a:spcPct val="0"/>
        </a:spcBef>
        <a:spcAft>
          <a:spcPct val="0"/>
        </a:spcAft>
        <a:defRPr sz="6552">
          <a:solidFill>
            <a:schemeClr val="tx1"/>
          </a:solidFill>
          <a:latin typeface="Calibri" pitchFamily="34" charset="0"/>
        </a:defRPr>
      </a:lvl2pPr>
      <a:lvl3pPr algn="ctr" defTabSz="680714" rtl="0" fontAlgn="base">
        <a:spcBef>
          <a:spcPct val="0"/>
        </a:spcBef>
        <a:spcAft>
          <a:spcPct val="0"/>
        </a:spcAft>
        <a:defRPr sz="6552">
          <a:solidFill>
            <a:schemeClr val="tx1"/>
          </a:solidFill>
          <a:latin typeface="Calibri" pitchFamily="34" charset="0"/>
        </a:defRPr>
      </a:lvl3pPr>
      <a:lvl4pPr algn="ctr" defTabSz="680714" rtl="0" fontAlgn="base">
        <a:spcBef>
          <a:spcPct val="0"/>
        </a:spcBef>
        <a:spcAft>
          <a:spcPct val="0"/>
        </a:spcAft>
        <a:defRPr sz="6552">
          <a:solidFill>
            <a:schemeClr val="tx1"/>
          </a:solidFill>
          <a:latin typeface="Calibri" pitchFamily="34" charset="0"/>
        </a:defRPr>
      </a:lvl4pPr>
      <a:lvl5pPr algn="ctr" defTabSz="680714" rtl="0" fontAlgn="base">
        <a:spcBef>
          <a:spcPct val="0"/>
        </a:spcBef>
        <a:spcAft>
          <a:spcPct val="0"/>
        </a:spcAft>
        <a:defRPr sz="6552">
          <a:solidFill>
            <a:schemeClr val="tx1"/>
          </a:solidFill>
          <a:latin typeface="Calibri" pitchFamily="34" charset="0"/>
        </a:defRPr>
      </a:lvl5pPr>
      <a:lvl6pPr marL="680714" algn="ctr" defTabSz="680714" rtl="0" fontAlgn="base">
        <a:spcBef>
          <a:spcPct val="0"/>
        </a:spcBef>
        <a:spcAft>
          <a:spcPct val="0"/>
        </a:spcAft>
        <a:defRPr sz="6552">
          <a:solidFill>
            <a:schemeClr val="tx1"/>
          </a:solidFill>
          <a:latin typeface="Calibri" pitchFamily="34" charset="0"/>
        </a:defRPr>
      </a:lvl6pPr>
      <a:lvl7pPr marL="1361425" algn="ctr" defTabSz="680714" rtl="0" fontAlgn="base">
        <a:spcBef>
          <a:spcPct val="0"/>
        </a:spcBef>
        <a:spcAft>
          <a:spcPct val="0"/>
        </a:spcAft>
        <a:defRPr sz="6552">
          <a:solidFill>
            <a:schemeClr val="tx1"/>
          </a:solidFill>
          <a:latin typeface="Calibri" pitchFamily="34" charset="0"/>
        </a:defRPr>
      </a:lvl7pPr>
      <a:lvl8pPr marL="2042139" algn="ctr" defTabSz="680714" rtl="0" fontAlgn="base">
        <a:spcBef>
          <a:spcPct val="0"/>
        </a:spcBef>
        <a:spcAft>
          <a:spcPct val="0"/>
        </a:spcAft>
        <a:defRPr sz="6552">
          <a:solidFill>
            <a:schemeClr val="tx1"/>
          </a:solidFill>
          <a:latin typeface="Calibri" pitchFamily="34" charset="0"/>
        </a:defRPr>
      </a:lvl8pPr>
      <a:lvl9pPr marL="2722850" algn="ctr" defTabSz="680714" rtl="0" fontAlgn="base">
        <a:spcBef>
          <a:spcPct val="0"/>
        </a:spcBef>
        <a:spcAft>
          <a:spcPct val="0"/>
        </a:spcAft>
        <a:defRPr sz="6552">
          <a:solidFill>
            <a:schemeClr val="tx1"/>
          </a:solidFill>
          <a:latin typeface="Calibri" pitchFamily="34" charset="0"/>
        </a:defRPr>
      </a:lvl9pPr>
    </p:titleStyle>
    <p:bodyStyle>
      <a:lvl1pPr marL="510535" indent="-510535" algn="l" defTabSz="680714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4765" kern="1200">
          <a:solidFill>
            <a:schemeClr val="tx1"/>
          </a:solidFill>
          <a:latin typeface="+mn-lt"/>
          <a:ea typeface="+mn-ea"/>
          <a:cs typeface="+mn-cs"/>
        </a:defRPr>
      </a:lvl1pPr>
      <a:lvl2pPr marL="1106158" indent="-425448" algn="l" defTabSz="680714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4169" kern="1200">
          <a:solidFill>
            <a:schemeClr val="tx1"/>
          </a:solidFill>
          <a:latin typeface="+mn-lt"/>
          <a:ea typeface="+mn-ea"/>
          <a:cs typeface="+mn-cs"/>
        </a:defRPr>
      </a:lvl2pPr>
      <a:lvl3pPr marL="1701780" indent="-340357" algn="l" defTabSz="680714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574" kern="1200">
          <a:solidFill>
            <a:schemeClr val="tx1"/>
          </a:solidFill>
          <a:latin typeface="+mn-lt"/>
          <a:ea typeface="+mn-ea"/>
          <a:cs typeface="+mn-cs"/>
        </a:defRPr>
      </a:lvl3pPr>
      <a:lvl4pPr marL="2382493" indent="-340357" algn="l" defTabSz="680714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979" kern="1200">
          <a:solidFill>
            <a:schemeClr val="tx1"/>
          </a:solidFill>
          <a:latin typeface="+mn-lt"/>
          <a:ea typeface="+mn-ea"/>
          <a:cs typeface="+mn-cs"/>
        </a:defRPr>
      </a:lvl4pPr>
      <a:lvl5pPr marL="3063207" indent="-340357" algn="l" defTabSz="680714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979" kern="1200">
          <a:solidFill>
            <a:schemeClr val="tx1"/>
          </a:solidFill>
          <a:latin typeface="+mn-lt"/>
          <a:ea typeface="+mn-ea"/>
          <a:cs typeface="+mn-cs"/>
        </a:defRPr>
      </a:lvl5pPr>
      <a:lvl6pPr marL="3743917" indent="-340357" algn="l" defTabSz="680714" rtl="0" eaLnBrk="1" latinLnBrk="0" hangingPunct="1">
        <a:spcBef>
          <a:spcPct val="20000"/>
        </a:spcBef>
        <a:buFont typeface="Arial"/>
        <a:buChar char="•"/>
        <a:defRPr sz="2979" kern="1200">
          <a:solidFill>
            <a:schemeClr val="tx1"/>
          </a:solidFill>
          <a:latin typeface="+mn-lt"/>
          <a:ea typeface="+mn-ea"/>
          <a:cs typeface="+mn-cs"/>
        </a:defRPr>
      </a:lvl6pPr>
      <a:lvl7pPr marL="4424631" indent="-340357" algn="l" defTabSz="680714" rtl="0" eaLnBrk="1" latinLnBrk="0" hangingPunct="1">
        <a:spcBef>
          <a:spcPct val="20000"/>
        </a:spcBef>
        <a:buFont typeface="Arial"/>
        <a:buChar char="•"/>
        <a:defRPr sz="2979" kern="1200">
          <a:solidFill>
            <a:schemeClr val="tx1"/>
          </a:solidFill>
          <a:latin typeface="+mn-lt"/>
          <a:ea typeface="+mn-ea"/>
          <a:cs typeface="+mn-cs"/>
        </a:defRPr>
      </a:lvl7pPr>
      <a:lvl8pPr marL="5105342" indent="-340357" algn="l" defTabSz="680714" rtl="0" eaLnBrk="1" latinLnBrk="0" hangingPunct="1">
        <a:spcBef>
          <a:spcPct val="20000"/>
        </a:spcBef>
        <a:buFont typeface="Arial"/>
        <a:buChar char="•"/>
        <a:defRPr sz="2979" kern="1200">
          <a:solidFill>
            <a:schemeClr val="tx1"/>
          </a:solidFill>
          <a:latin typeface="+mn-lt"/>
          <a:ea typeface="+mn-ea"/>
          <a:cs typeface="+mn-cs"/>
        </a:defRPr>
      </a:lvl8pPr>
      <a:lvl9pPr marL="5786056" indent="-340357" algn="l" defTabSz="680714" rtl="0" eaLnBrk="1" latinLnBrk="0" hangingPunct="1">
        <a:spcBef>
          <a:spcPct val="20000"/>
        </a:spcBef>
        <a:buFont typeface="Arial"/>
        <a:buChar char="•"/>
        <a:defRPr sz="29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0714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1pPr>
      <a:lvl2pPr marL="680714" algn="l" defTabSz="680714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2pPr>
      <a:lvl3pPr marL="1361425" algn="l" defTabSz="680714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3pPr>
      <a:lvl4pPr marL="2042139" algn="l" defTabSz="680714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4pPr>
      <a:lvl5pPr marL="2722850" algn="l" defTabSz="680714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5pPr>
      <a:lvl6pPr marL="3403564" algn="l" defTabSz="680714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6pPr>
      <a:lvl7pPr marL="4084273" algn="l" defTabSz="680714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7pPr>
      <a:lvl8pPr marL="4764985" algn="l" defTabSz="680714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8pPr>
      <a:lvl9pPr marL="5445697" algn="l" defTabSz="680714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4060196" y="8950728"/>
            <a:ext cx="3743410" cy="10356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925032" y="2461538"/>
            <a:ext cx="10558396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1500" dirty="0" err="1" smtClean="0">
                <a:solidFill>
                  <a:srgbClr val="000000"/>
                </a:solidFill>
                <a:latin typeface="Open Sans Extra Bold"/>
              </a:rPr>
              <a:t>Elaboração</a:t>
            </a:r>
            <a:r>
              <a:rPr lang="en-US" sz="11500" dirty="0" smtClean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1500" dirty="0">
                <a:solidFill>
                  <a:srgbClr val="000000"/>
                </a:solidFill>
                <a:latin typeface="Open Sans Extra Bold"/>
              </a:rPr>
              <a:t>Canvas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rcRect l="4377" r="14573"/>
          <a:stretch>
            <a:fillRect/>
          </a:stretch>
        </p:blipFill>
        <p:spPr>
          <a:xfrm>
            <a:off x="-1448027" y="848065"/>
            <a:ext cx="10218301" cy="841023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558404" y="6052981"/>
            <a:ext cx="7291652" cy="845986"/>
            <a:chOff x="0" y="0"/>
            <a:chExt cx="8183673" cy="9494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3673" cy="949479"/>
            </a:xfrm>
            <a:custGeom>
              <a:avLst/>
              <a:gdLst/>
              <a:ahLst/>
              <a:cxnLst/>
              <a:rect l="l" t="t" r="r" b="b"/>
              <a:pathLst>
                <a:path w="8183673" h="949479">
                  <a:moveTo>
                    <a:pt x="8183673" y="279400"/>
                  </a:moveTo>
                  <a:lnTo>
                    <a:pt x="8183673" y="0"/>
                  </a:lnTo>
                  <a:lnTo>
                    <a:pt x="0" y="0"/>
                  </a:lnTo>
                  <a:lnTo>
                    <a:pt x="0" y="949479"/>
                  </a:lnTo>
                  <a:lnTo>
                    <a:pt x="8183673" y="949479"/>
                  </a:lnTo>
                  <a:lnTo>
                    <a:pt x="8183673" y="279400"/>
                  </a:lnTo>
                  <a:close/>
                  <a:moveTo>
                    <a:pt x="8104932" y="279400"/>
                  </a:moveTo>
                  <a:lnTo>
                    <a:pt x="8104932" y="870739"/>
                  </a:lnTo>
                  <a:lnTo>
                    <a:pt x="78740" y="870739"/>
                  </a:lnTo>
                  <a:lnTo>
                    <a:pt x="78740" y="78740"/>
                  </a:lnTo>
                  <a:lnTo>
                    <a:pt x="8104932" y="78740"/>
                  </a:lnTo>
                  <a:lnTo>
                    <a:pt x="8104932" y="279400"/>
                  </a:lnTo>
                  <a:close/>
                </a:path>
              </a:pathLst>
            </a:custGeom>
            <a:solidFill>
              <a:srgbClr val="16704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736758" y="6289601"/>
            <a:ext cx="693494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Open Sans Light Bold"/>
              </a:rPr>
              <a:t>Ministrado</a:t>
            </a:r>
            <a:r>
              <a:rPr lang="en-US" sz="2199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Open Sans Light Bold"/>
              </a:rPr>
              <a:t>por</a:t>
            </a:r>
            <a:r>
              <a:rPr lang="en-US" sz="2199" dirty="0">
                <a:solidFill>
                  <a:srgbClr val="000000"/>
                </a:solidFill>
                <a:latin typeface="Open Sans Light Bold"/>
              </a:rPr>
              <a:t>: Fernando Santos e Isadora Santos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65874"/>
            <a:ext cx="723571" cy="808711"/>
            <a:chOff x="0" y="0"/>
            <a:chExt cx="964761" cy="10782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64761" cy="1078281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B4045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74497" y="262916"/>
              <a:ext cx="615766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64"/>
                </a:lnSpc>
              </a:pPr>
              <a:r>
                <a:rPr lang="en-US" sz="2637" spc="39">
                  <a:solidFill>
                    <a:srgbClr val="FFFFFF"/>
                  </a:solidFill>
                  <a:latin typeface="Public Sans Bold"/>
                </a:rPr>
                <a:t>05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98307" y="2656880"/>
            <a:ext cx="14341706" cy="792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40"/>
              </a:lnSpc>
            </a:pPr>
            <a:r>
              <a:rPr lang="en-US" sz="4400" u="none">
                <a:solidFill>
                  <a:srgbClr val="141414"/>
                </a:solidFill>
                <a:latin typeface="Public Sans"/>
              </a:rPr>
              <a:t>Nesse bloco, define-se como será a forma de </a:t>
            </a:r>
            <a:r>
              <a:rPr lang="en-US" sz="4400" u="none">
                <a:solidFill>
                  <a:srgbClr val="141414"/>
                </a:solidFill>
                <a:latin typeface="Public Sans Bold"/>
              </a:rPr>
              <a:t>captação 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de</a:t>
            </a:r>
            <a:r>
              <a:rPr lang="en-US" sz="4400" u="none">
                <a:solidFill>
                  <a:srgbClr val="141414"/>
                </a:solidFill>
                <a:latin typeface="Public Sans Bold"/>
              </a:rPr>
              <a:t> 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receitas para </a:t>
            </a:r>
            <a:r>
              <a:rPr lang="en-US" sz="4400" u="none">
                <a:solidFill>
                  <a:srgbClr val="141414"/>
                </a:solidFill>
                <a:latin typeface="Public Sans Bold"/>
              </a:rPr>
              <a:t>financiar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 o </a:t>
            </a:r>
            <a:r>
              <a:rPr lang="en-US" sz="4400" u="none">
                <a:solidFill>
                  <a:srgbClr val="141414"/>
                </a:solidFill>
                <a:latin typeface="Public Sans Bold"/>
              </a:rPr>
              <a:t>projeto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.</a:t>
            </a:r>
          </a:p>
          <a:p>
            <a:pPr algn="just">
              <a:lnSpc>
                <a:spcPts val="7040"/>
              </a:lnSpc>
            </a:pPr>
            <a:endParaRPr lang="en-US" sz="4400" u="none">
              <a:solidFill>
                <a:srgbClr val="141414"/>
              </a:solidFill>
              <a:latin typeface="Public Sans"/>
            </a:endParaRPr>
          </a:p>
          <a:p>
            <a:pPr algn="just">
              <a:lnSpc>
                <a:spcPts val="7040"/>
              </a:lnSpc>
            </a:pPr>
            <a:r>
              <a:rPr lang="en-US" sz="4400" u="none">
                <a:solidFill>
                  <a:srgbClr val="141414"/>
                </a:solidFill>
                <a:latin typeface="Public Sans"/>
              </a:rPr>
              <a:t>Uma pergunta que ajuda a preencher esse bloco é:</a:t>
            </a:r>
          </a:p>
          <a:p>
            <a:pPr algn="just">
              <a:lnSpc>
                <a:spcPts val="7040"/>
              </a:lnSpc>
            </a:pPr>
            <a:endParaRPr lang="en-US" sz="4400" u="none">
              <a:solidFill>
                <a:srgbClr val="141414"/>
              </a:solidFill>
              <a:latin typeface="Public Sans"/>
            </a:endParaRPr>
          </a:p>
          <a:p>
            <a:pPr marL="949961" lvl="1" indent="-474980" algn="just">
              <a:lnSpc>
                <a:spcPts val="7040"/>
              </a:lnSpc>
              <a:buFont typeface="Arial"/>
              <a:buChar char="•"/>
            </a:pPr>
            <a:r>
              <a:rPr lang="en-US" sz="4400" u="none">
                <a:solidFill>
                  <a:srgbClr val="141414"/>
                </a:solidFill>
                <a:latin typeface="Public Sans"/>
              </a:rPr>
              <a:t>Como conseguiremos receitas para financiar o projeto?</a:t>
            </a:r>
          </a:p>
          <a:p>
            <a:pPr algn="just">
              <a:lnSpc>
                <a:spcPts val="7040"/>
              </a:lnSpc>
            </a:pPr>
            <a:endParaRPr lang="en-US" sz="4400" u="none">
              <a:solidFill>
                <a:srgbClr val="141414"/>
              </a:solidFill>
              <a:latin typeface="Public Sans"/>
            </a:endParaRPr>
          </a:p>
          <a:p>
            <a:pPr algn="just">
              <a:lnSpc>
                <a:spcPts val="7040"/>
              </a:lnSpc>
            </a:pPr>
            <a:endParaRPr lang="en-US" sz="4400" u="none">
              <a:solidFill>
                <a:srgbClr val="141414"/>
              </a:solidFill>
              <a:latin typeface="Public San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547040" y="652465"/>
            <a:ext cx="1722120" cy="17221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66357" y="1551625"/>
            <a:ext cx="814132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</a:pPr>
            <a:r>
              <a:rPr lang="en-US" sz="4800">
                <a:solidFill>
                  <a:srgbClr val="141414"/>
                </a:solidFill>
                <a:latin typeface="Public Sans Bold"/>
              </a:rPr>
              <a:t>Fontes de receitas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65874"/>
            <a:ext cx="723571" cy="808711"/>
            <a:chOff x="0" y="0"/>
            <a:chExt cx="964761" cy="10782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64761" cy="1078281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67044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74497" y="262916"/>
              <a:ext cx="615766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64"/>
                </a:lnSpc>
              </a:pPr>
              <a:r>
                <a:rPr lang="en-US" sz="2637" spc="39">
                  <a:solidFill>
                    <a:srgbClr val="FFFFFF"/>
                  </a:solidFill>
                  <a:latin typeface="Public Sans Bold"/>
                </a:rPr>
                <a:t>06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98307" y="2656880"/>
            <a:ext cx="14341706" cy="527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40"/>
              </a:lnSpc>
            </a:pPr>
            <a:r>
              <a:rPr lang="en-US" sz="4400">
                <a:solidFill>
                  <a:srgbClr val="141414"/>
                </a:solidFill>
                <a:latin typeface="Public Sans"/>
              </a:rPr>
              <a:t>Listar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 tudo de </a:t>
            </a:r>
            <a:r>
              <a:rPr lang="en-US" sz="4400" u="none">
                <a:solidFill>
                  <a:srgbClr val="141414"/>
                </a:solidFill>
                <a:latin typeface="Public Sans Bold"/>
              </a:rPr>
              <a:t>essencial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 para o </a:t>
            </a:r>
            <a:r>
              <a:rPr lang="en-US" sz="4400" u="none">
                <a:solidFill>
                  <a:srgbClr val="141414"/>
                </a:solidFill>
                <a:latin typeface="Public Sans Bold"/>
              </a:rPr>
              <a:t>funcionamento do projeto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, por exemplo: softwares, quem serão as pessoas necessárias, recurso financeiro, etc.</a:t>
            </a:r>
          </a:p>
          <a:p>
            <a:pPr algn="just">
              <a:lnSpc>
                <a:spcPts val="7040"/>
              </a:lnSpc>
            </a:pPr>
            <a:endParaRPr lang="en-US" sz="4400" u="none">
              <a:solidFill>
                <a:srgbClr val="141414"/>
              </a:solidFill>
              <a:latin typeface="Public Sans"/>
            </a:endParaRPr>
          </a:p>
          <a:p>
            <a:pPr marL="949961" lvl="1" indent="-474980" algn="just">
              <a:lnSpc>
                <a:spcPts val="7040"/>
              </a:lnSpc>
              <a:buFont typeface="Arial"/>
              <a:buChar char="•"/>
            </a:pPr>
            <a:r>
              <a:rPr lang="en-US" sz="4400" u="none">
                <a:solidFill>
                  <a:srgbClr val="141414"/>
                </a:solidFill>
                <a:latin typeface="Public Sans"/>
              </a:rPr>
              <a:t>Quais são os recursos físicos, intelectuais, humanos para sucesso do projeto?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562454" y="459788"/>
            <a:ext cx="1975757" cy="197575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66357" y="1551625"/>
            <a:ext cx="578224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</a:pPr>
            <a:r>
              <a:rPr lang="en-US" sz="4800" dirty="0" err="1" smtClean="0">
                <a:solidFill>
                  <a:srgbClr val="141414"/>
                </a:solidFill>
                <a:latin typeface="Public Sans Bold"/>
              </a:rPr>
              <a:t>Principais</a:t>
            </a:r>
            <a:r>
              <a:rPr lang="en-US" sz="4800" dirty="0" smtClean="0">
                <a:solidFill>
                  <a:srgbClr val="141414"/>
                </a:solidFill>
                <a:latin typeface="Public Sans Bold"/>
              </a:rPr>
              <a:t> </a:t>
            </a:r>
            <a:r>
              <a:rPr lang="en-US" sz="4800" dirty="0" err="1">
                <a:solidFill>
                  <a:srgbClr val="141414"/>
                </a:solidFill>
                <a:latin typeface="Public Sans Bold"/>
              </a:rPr>
              <a:t>recursos</a:t>
            </a:r>
            <a:endParaRPr lang="en-US" sz="4800" dirty="0">
              <a:solidFill>
                <a:srgbClr val="141414"/>
              </a:solidFill>
              <a:latin typeface="Public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89207"/>
            <a:ext cx="723571" cy="808711"/>
            <a:chOff x="0" y="0"/>
            <a:chExt cx="964761" cy="10782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64761" cy="1078281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B4045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74497" y="262916"/>
              <a:ext cx="615766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64"/>
                </a:lnSpc>
              </a:pPr>
              <a:r>
                <a:rPr lang="en-US" sz="2637" spc="39">
                  <a:solidFill>
                    <a:srgbClr val="FFFFFF"/>
                  </a:solidFill>
                  <a:latin typeface="Public Sans Bold"/>
                </a:rPr>
                <a:t>07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932577"/>
            <a:ext cx="16230600" cy="792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40"/>
              </a:lnSpc>
            </a:pP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Neste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bloco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, </a:t>
            </a:r>
            <a:r>
              <a:rPr lang="en-US" sz="4400" u="none" dirty="0" err="1" smtClean="0">
                <a:solidFill>
                  <a:srgbClr val="141414"/>
                </a:solidFill>
                <a:latin typeface="Public Sans"/>
              </a:rPr>
              <a:t>deverão</a:t>
            </a:r>
            <a:r>
              <a:rPr lang="en-US" sz="4400" u="none" dirty="0" smtClean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ser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 smtClean="0">
                <a:solidFill>
                  <a:srgbClr val="141414"/>
                </a:solidFill>
                <a:latin typeface="Public Sans"/>
              </a:rPr>
              <a:t>colocadas</a:t>
            </a:r>
            <a:r>
              <a:rPr lang="en-US" sz="4400" u="none" dirty="0" smtClean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quais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serão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as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principais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atividades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que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deverão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ser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realizadas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smtClean="0">
                <a:solidFill>
                  <a:srgbClr val="141414"/>
                </a:solidFill>
                <a:latin typeface="Public Sans"/>
              </a:rPr>
              <a:t>para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atingir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o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objetivo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do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projeto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.</a:t>
            </a:r>
          </a:p>
          <a:p>
            <a:pPr algn="just">
              <a:lnSpc>
                <a:spcPts val="7040"/>
              </a:lnSpc>
            </a:pPr>
            <a:endParaRPr lang="en-US" sz="4400" u="none" dirty="0">
              <a:solidFill>
                <a:srgbClr val="141414"/>
              </a:solidFill>
              <a:latin typeface="Public Sans"/>
            </a:endParaRPr>
          </a:p>
          <a:p>
            <a:pPr algn="just">
              <a:lnSpc>
                <a:spcPts val="7040"/>
              </a:lnSpc>
            </a:pP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Por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exemplo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,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contratação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de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uma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empresa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terceirizada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,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formação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de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parcerias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comerciais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.</a:t>
            </a:r>
          </a:p>
          <a:p>
            <a:pPr algn="just">
              <a:lnSpc>
                <a:spcPts val="7040"/>
              </a:lnSpc>
            </a:pPr>
            <a:endParaRPr lang="en-US" sz="4400" u="none" dirty="0">
              <a:solidFill>
                <a:srgbClr val="141414"/>
              </a:solidFill>
              <a:latin typeface="Public Sans"/>
            </a:endParaRPr>
          </a:p>
          <a:p>
            <a:pPr marL="949961" lvl="1" indent="-474980" algn="just">
              <a:lnSpc>
                <a:spcPts val="7040"/>
              </a:lnSpc>
              <a:buFont typeface="Arial"/>
              <a:buChar char="•"/>
            </a:pP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Quais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serão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as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principais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entregas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para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atingir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o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objetivo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 do </a:t>
            </a:r>
            <a:r>
              <a:rPr lang="en-US" sz="4400" u="none" dirty="0" err="1">
                <a:solidFill>
                  <a:srgbClr val="141414"/>
                </a:solidFill>
                <a:latin typeface="Public Sans"/>
              </a:rPr>
              <a:t>projeto</a:t>
            </a:r>
            <a:r>
              <a:rPr lang="en-US" sz="4400" u="none" dirty="0">
                <a:solidFill>
                  <a:srgbClr val="141414"/>
                </a:solidFill>
                <a:latin typeface="Public Sans"/>
              </a:rPr>
              <a:t>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54340" y="220442"/>
            <a:ext cx="1808516" cy="17384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66357" y="1074958"/>
            <a:ext cx="5887983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</a:pPr>
            <a:r>
              <a:rPr lang="en-US" sz="4800">
                <a:solidFill>
                  <a:srgbClr val="141414"/>
                </a:solidFill>
                <a:latin typeface="Public Sans Bold"/>
              </a:rPr>
              <a:t>Principais entregas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84482"/>
            <a:ext cx="723571" cy="808711"/>
            <a:chOff x="0" y="0"/>
            <a:chExt cx="964761" cy="10782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64761" cy="1078281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67044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74497" y="262916"/>
              <a:ext cx="615766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64"/>
                </a:lnSpc>
              </a:pPr>
              <a:r>
                <a:rPr lang="en-US" sz="2637" spc="39">
                  <a:solidFill>
                    <a:srgbClr val="FFFFFF"/>
                  </a:solidFill>
                  <a:latin typeface="Public Sans Bold"/>
                </a:rPr>
                <a:t>08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489109"/>
            <a:ext cx="16230600" cy="172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40"/>
              </a:lnSpc>
            </a:pPr>
            <a:r>
              <a:rPr lang="en-US" sz="4400">
                <a:solidFill>
                  <a:srgbClr val="141414"/>
                </a:solidFill>
                <a:latin typeface="Public Sans"/>
              </a:rPr>
              <a:t>D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eve ser descrito quais serão os </a:t>
            </a:r>
            <a:r>
              <a:rPr lang="en-US" sz="4400" u="none">
                <a:solidFill>
                  <a:srgbClr val="141414"/>
                </a:solidFill>
                <a:latin typeface="Public Sans Bold"/>
              </a:rPr>
              <a:t>principais fornecedores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 e </a:t>
            </a:r>
            <a:r>
              <a:rPr lang="en-US" sz="4400" u="none">
                <a:solidFill>
                  <a:srgbClr val="141414"/>
                </a:solidFill>
                <a:latin typeface="Public Sans Bold"/>
              </a:rPr>
              <a:t>parceiros envolvidos no projeto.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17626" y="449364"/>
            <a:ext cx="1931885" cy="2146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4892528"/>
            <a:ext cx="723571" cy="808711"/>
            <a:chOff x="0" y="0"/>
            <a:chExt cx="964761" cy="107828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64761" cy="1078281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B4045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74497" y="262916"/>
              <a:ext cx="615766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64"/>
                </a:lnSpc>
              </a:pPr>
              <a:r>
                <a:rPr lang="en-US" sz="2637" spc="39">
                  <a:solidFill>
                    <a:srgbClr val="FFFFFF"/>
                  </a:solidFill>
                  <a:latin typeface="Public Sans Bold"/>
                </a:rPr>
                <a:t>09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5900420"/>
            <a:ext cx="16230600" cy="438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40"/>
              </a:lnSpc>
            </a:pPr>
            <a:r>
              <a:rPr lang="en-US" sz="4400">
                <a:solidFill>
                  <a:srgbClr val="141414"/>
                </a:solidFill>
                <a:latin typeface="Public Sans"/>
              </a:rPr>
              <a:t>D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escrever todos os </a:t>
            </a:r>
            <a:r>
              <a:rPr lang="en-US" sz="4400" u="none">
                <a:solidFill>
                  <a:srgbClr val="141414"/>
                </a:solidFill>
                <a:latin typeface="Public Sans Bold"/>
              </a:rPr>
              <a:t>principais custos envolvidos no projeto</a:t>
            </a:r>
            <a:r>
              <a:rPr lang="en-US" sz="4400" u="none">
                <a:solidFill>
                  <a:srgbClr val="141414"/>
                </a:solidFill>
                <a:latin typeface="Public Sans"/>
              </a:rPr>
              <a:t>.</a:t>
            </a:r>
            <a:r>
              <a:rPr lang="en-US" sz="4400" u="none">
                <a:solidFill>
                  <a:srgbClr val="141414"/>
                </a:solidFill>
                <a:latin typeface="Public Sans Bold"/>
              </a:rPr>
              <a:t> </a:t>
            </a:r>
          </a:p>
          <a:p>
            <a:pPr algn="just">
              <a:lnSpc>
                <a:spcPts val="7040"/>
              </a:lnSpc>
            </a:pPr>
            <a:endParaRPr lang="en-US" sz="4400" u="none">
              <a:solidFill>
                <a:srgbClr val="141414"/>
              </a:solidFill>
              <a:latin typeface="Public Sans Bold"/>
            </a:endParaRPr>
          </a:p>
          <a:p>
            <a:pPr algn="just">
              <a:lnSpc>
                <a:spcPts val="7040"/>
              </a:lnSpc>
            </a:pPr>
            <a:r>
              <a:rPr lang="en-US" sz="4400" u="none">
                <a:solidFill>
                  <a:srgbClr val="141414"/>
                </a:solidFill>
                <a:latin typeface="Public Sans"/>
              </a:rPr>
              <a:t>Exemplo: investimentos em tecnologia, contratação de empresa terceirizada, etc.</a:t>
            </a:r>
          </a:p>
          <a:p>
            <a:pPr algn="just">
              <a:lnSpc>
                <a:spcPts val="7040"/>
              </a:lnSpc>
            </a:pPr>
            <a:endParaRPr lang="en-US" sz="4400" u="none">
              <a:solidFill>
                <a:srgbClr val="141414"/>
              </a:solidFill>
              <a:latin typeface="Public Sans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17626" y="4472940"/>
            <a:ext cx="2745794" cy="111547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66357" y="1370233"/>
            <a:ext cx="6051269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</a:pPr>
            <a:r>
              <a:rPr lang="en-US" sz="4800">
                <a:solidFill>
                  <a:srgbClr val="141414"/>
                </a:solidFill>
                <a:latin typeface="Public Sans Bold"/>
              </a:rPr>
              <a:t>Principais parcerias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66357" y="4878279"/>
            <a:ext cx="5724698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  <a:spcBef>
                <a:spcPct val="0"/>
              </a:spcBef>
            </a:pPr>
            <a:r>
              <a:rPr lang="en-US" sz="4800" u="none">
                <a:solidFill>
                  <a:srgbClr val="141414"/>
                </a:solidFill>
                <a:latin typeface="Public Sans Bold"/>
              </a:rPr>
              <a:t>Estrutura de custos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10E399B8-1E8F-2E49-90D7-341A29C7F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" b="22943"/>
          <a:stretch/>
        </p:blipFill>
        <p:spPr>
          <a:xfrm>
            <a:off x="533400" y="1081151"/>
            <a:ext cx="16916400" cy="8915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430" y="0"/>
            <a:ext cx="5029200" cy="1336039"/>
            <a:chOff x="304800" y="498101"/>
            <a:chExt cx="2400987" cy="1454175"/>
          </a:xfrm>
        </p:grpSpPr>
        <p:sp>
          <p:nvSpPr>
            <p:cNvPr id="4" name="Freeform 4"/>
            <p:cNvSpPr/>
            <p:nvPr/>
          </p:nvSpPr>
          <p:spPr>
            <a:xfrm>
              <a:off x="304800" y="498101"/>
              <a:ext cx="2400987" cy="1454175"/>
            </a:xfrm>
            <a:custGeom>
              <a:avLst/>
              <a:gdLst/>
              <a:ahLst/>
              <a:cxnLst/>
              <a:rect l="l" t="t" r="r" b="b"/>
              <a:pathLst>
                <a:path w="2400987" h="660400">
                  <a:moveTo>
                    <a:pt x="22765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76527" y="0"/>
                  </a:lnTo>
                  <a:cubicBezTo>
                    <a:pt x="2345107" y="0"/>
                    <a:pt x="2400987" y="55880"/>
                    <a:pt x="2400987" y="124460"/>
                  </a:cubicBezTo>
                  <a:lnTo>
                    <a:pt x="2400987" y="535940"/>
                  </a:lnTo>
                  <a:cubicBezTo>
                    <a:pt x="2400987" y="604520"/>
                    <a:pt x="2345107" y="660400"/>
                    <a:pt x="2276527" y="660400"/>
                  </a:cubicBezTo>
                  <a:close/>
                </a:path>
              </a:pathLst>
            </a:custGeom>
            <a:solidFill>
              <a:srgbClr val="167044"/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03300" y="111782"/>
            <a:ext cx="5448300" cy="158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</a:pPr>
            <a:r>
              <a:rPr lang="en-US" sz="6600" dirty="0" smtClean="0">
                <a:solidFill>
                  <a:srgbClr val="FFFFFF"/>
                </a:solidFill>
                <a:latin typeface="Public Sans Bold"/>
              </a:rPr>
              <a:t>  </a:t>
            </a:r>
            <a:endParaRPr lang="en-US" sz="6600" dirty="0">
              <a:solidFill>
                <a:srgbClr val="FFFFFF"/>
              </a:solidFill>
              <a:latin typeface="Public Sans Bold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62000" y="-59589"/>
            <a:ext cx="4041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FFFFFF"/>
                </a:solidFill>
                <a:latin typeface="Public Sans Bold"/>
              </a:rPr>
              <a:t>Exemplo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2614" y="1028700"/>
            <a:ext cx="16311575" cy="8229600"/>
            <a:chOff x="0" y="0"/>
            <a:chExt cx="5517743" cy="2783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17743" cy="2783840"/>
            </a:xfrm>
            <a:custGeom>
              <a:avLst/>
              <a:gdLst/>
              <a:ahLst/>
              <a:cxnLst/>
              <a:rect l="l" t="t" r="r" b="b"/>
              <a:pathLst>
                <a:path w="5517743" h="2783840">
                  <a:moveTo>
                    <a:pt x="0" y="0"/>
                  </a:moveTo>
                  <a:lnTo>
                    <a:pt x="5517743" y="0"/>
                  </a:lnTo>
                  <a:lnTo>
                    <a:pt x="5517743" y="2783840"/>
                  </a:lnTo>
                  <a:lnTo>
                    <a:pt x="0" y="2783840"/>
                  </a:lnTo>
                  <a:close/>
                </a:path>
              </a:pathLst>
            </a:custGeom>
            <a:solidFill>
              <a:srgbClr val="16704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53243" y="1479187"/>
            <a:ext cx="16050318" cy="626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Light Bold"/>
              </a:rPr>
              <a:t>Obrigado (a)!</a:t>
            </a:r>
          </a:p>
          <a:p>
            <a:pPr algn="ctr">
              <a:lnSpc>
                <a:spcPts val="12599"/>
              </a:lnSpc>
            </a:pPr>
            <a:endParaRPr lang="en-US" sz="9000">
              <a:solidFill>
                <a:srgbClr val="FFFFFF"/>
              </a:solidFill>
              <a:latin typeface="Open Sans Light Bold"/>
            </a:endParaRPr>
          </a:p>
          <a:p>
            <a:pPr algn="ctr">
              <a:lnSpc>
                <a:spcPts val="12319"/>
              </a:lnSpc>
            </a:pPr>
            <a:r>
              <a:rPr lang="en-US" sz="8800">
                <a:solidFill>
                  <a:srgbClr val="FFFFFF"/>
                </a:solidFill>
                <a:latin typeface="Open Sans Light Bold"/>
              </a:rPr>
              <a:t>Qualquer dúvida estamos à disposição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048" y="651686"/>
            <a:ext cx="7118559" cy="9107610"/>
            <a:chOff x="0" y="0"/>
            <a:chExt cx="2408006" cy="30808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007" cy="3080846"/>
            </a:xfrm>
            <a:custGeom>
              <a:avLst/>
              <a:gdLst/>
              <a:ahLst/>
              <a:cxnLst/>
              <a:rect l="l" t="t" r="r" b="b"/>
              <a:pathLst>
                <a:path w="2408007" h="3080846">
                  <a:moveTo>
                    <a:pt x="2283546" y="59690"/>
                  </a:moveTo>
                  <a:cubicBezTo>
                    <a:pt x="2319106" y="59690"/>
                    <a:pt x="2348316" y="88900"/>
                    <a:pt x="2348316" y="124460"/>
                  </a:cubicBezTo>
                  <a:lnTo>
                    <a:pt x="2348316" y="2956386"/>
                  </a:lnTo>
                  <a:cubicBezTo>
                    <a:pt x="2348316" y="2991946"/>
                    <a:pt x="2319106" y="3021156"/>
                    <a:pt x="2283546" y="3021156"/>
                  </a:cubicBezTo>
                  <a:lnTo>
                    <a:pt x="124460" y="3021156"/>
                  </a:lnTo>
                  <a:cubicBezTo>
                    <a:pt x="88900" y="3021156"/>
                    <a:pt x="59690" y="2991946"/>
                    <a:pt x="59690" y="295638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83546" y="59690"/>
                  </a:lnTo>
                  <a:moveTo>
                    <a:pt x="228354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56386"/>
                  </a:lnTo>
                  <a:cubicBezTo>
                    <a:pt x="0" y="3024966"/>
                    <a:pt x="55880" y="3080846"/>
                    <a:pt x="124460" y="3080846"/>
                  </a:cubicBezTo>
                  <a:lnTo>
                    <a:pt x="2283546" y="3080846"/>
                  </a:lnTo>
                  <a:cubicBezTo>
                    <a:pt x="2352127" y="3080846"/>
                    <a:pt x="2408007" y="3024966"/>
                    <a:pt x="2408007" y="2956386"/>
                  </a:cubicBezTo>
                  <a:lnTo>
                    <a:pt x="2408007" y="124460"/>
                  </a:lnTo>
                  <a:cubicBezTo>
                    <a:pt x="2408006" y="55880"/>
                    <a:pt x="2352126" y="0"/>
                    <a:pt x="2283546" y="0"/>
                  </a:cubicBezTo>
                  <a:close/>
                </a:path>
              </a:pathLst>
            </a:custGeom>
            <a:solidFill>
              <a:srgbClr val="16704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857250"/>
            <a:ext cx="5609400" cy="794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>
                <a:solidFill>
                  <a:srgbClr val="3B4045"/>
                </a:solidFill>
                <a:latin typeface="Public Sans Bold"/>
              </a:rPr>
              <a:t>Fluxo de processos - </a:t>
            </a:r>
          </a:p>
          <a:p>
            <a:pPr algn="ctr">
              <a:lnSpc>
                <a:spcPts val="12599"/>
              </a:lnSpc>
            </a:pPr>
            <a:r>
              <a:rPr lang="en-US" sz="8999">
                <a:solidFill>
                  <a:srgbClr val="3B4045"/>
                </a:solidFill>
                <a:latin typeface="Public Sans Bold"/>
              </a:rPr>
              <a:t>Gestão de Projetos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440737" y="651686"/>
            <a:ext cx="647254" cy="679884"/>
            <a:chOff x="0" y="0"/>
            <a:chExt cx="863006" cy="90651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63006" cy="90651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B4045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56093" y="224656"/>
              <a:ext cx="550820" cy="43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4"/>
                </a:lnSpc>
              </a:pPr>
              <a:r>
                <a:rPr lang="en-US" sz="2095" spc="31">
                  <a:solidFill>
                    <a:srgbClr val="FFFFFF"/>
                  </a:solidFill>
                  <a:latin typeface="Public Sans Bold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25000" y="6057900"/>
            <a:ext cx="644366" cy="679884"/>
            <a:chOff x="101600" y="101600"/>
            <a:chExt cx="859155" cy="906512"/>
          </a:xfrm>
        </p:grpSpPr>
        <p:grpSp>
          <p:nvGrpSpPr>
            <p:cNvPr id="14" name="Group 14"/>
            <p:cNvGrpSpPr/>
            <p:nvPr/>
          </p:nvGrpSpPr>
          <p:grpSpPr>
            <a:xfrm>
              <a:off x="101600" y="101600"/>
              <a:ext cx="859155" cy="906512"/>
              <a:chOff x="747574" y="711695"/>
              <a:chExt cx="6321667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47574" y="711695"/>
                <a:ext cx="6321667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B4045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04800" y="304800"/>
              <a:ext cx="550820" cy="4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4"/>
                </a:lnSpc>
              </a:pPr>
              <a:r>
                <a:rPr lang="en-US" sz="2095" spc="31" dirty="0" smtClean="0">
                  <a:solidFill>
                    <a:srgbClr val="FFFFFF"/>
                  </a:solidFill>
                  <a:latin typeface="Public Sans Bold"/>
                </a:rPr>
                <a:t>05</a:t>
              </a:r>
              <a:endParaRPr lang="en-US" sz="2095" spc="31" dirty="0">
                <a:solidFill>
                  <a:srgbClr val="FFFFFF"/>
                </a:solidFill>
                <a:latin typeface="Public Sans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48800" y="4610100"/>
            <a:ext cx="644366" cy="679884"/>
            <a:chOff x="1219200" y="508000"/>
            <a:chExt cx="859155" cy="906512"/>
          </a:xfrm>
        </p:grpSpPr>
        <p:grpSp>
          <p:nvGrpSpPr>
            <p:cNvPr id="18" name="Group 18"/>
            <p:cNvGrpSpPr/>
            <p:nvPr/>
          </p:nvGrpSpPr>
          <p:grpSpPr>
            <a:xfrm>
              <a:off x="1219200" y="508000"/>
              <a:ext cx="859155" cy="906512"/>
              <a:chOff x="8970883" y="3558475"/>
              <a:chExt cx="6321667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8970883" y="3558475"/>
                <a:ext cx="6321667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67044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422401" y="711200"/>
              <a:ext cx="550821" cy="4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4"/>
                </a:lnSpc>
              </a:pPr>
              <a:r>
                <a:rPr lang="en-US" sz="2095" spc="31" dirty="0">
                  <a:solidFill>
                    <a:srgbClr val="FFFFFF"/>
                  </a:solidFill>
                  <a:latin typeface="Public Sans Bold"/>
                </a:rPr>
                <a:t>04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25000" y="8648700"/>
            <a:ext cx="647254" cy="679884"/>
            <a:chOff x="0" y="0"/>
            <a:chExt cx="863006" cy="90651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863006" cy="90651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B4045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101600" y="304800"/>
              <a:ext cx="550820" cy="4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4"/>
                </a:lnSpc>
              </a:pPr>
              <a:r>
                <a:rPr lang="en-US" sz="2095" spc="31" dirty="0" smtClean="0">
                  <a:solidFill>
                    <a:srgbClr val="FFFFFF"/>
                  </a:solidFill>
                  <a:latin typeface="Public Sans Bold"/>
                </a:rPr>
                <a:t>07</a:t>
              </a:r>
              <a:endParaRPr lang="en-US" sz="2095" spc="31" dirty="0">
                <a:solidFill>
                  <a:srgbClr val="FFFFFF"/>
                </a:solidFill>
                <a:latin typeface="Public Sans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25000" y="7353300"/>
            <a:ext cx="644366" cy="679884"/>
            <a:chOff x="1925" y="0"/>
            <a:chExt cx="859155" cy="906512"/>
          </a:xfrm>
        </p:grpSpPr>
        <p:grpSp>
          <p:nvGrpSpPr>
            <p:cNvPr id="26" name="Group 26"/>
            <p:cNvGrpSpPr/>
            <p:nvPr/>
          </p:nvGrpSpPr>
          <p:grpSpPr>
            <a:xfrm>
              <a:off x="1925" y="0"/>
              <a:ext cx="859155" cy="906512"/>
              <a:chOff x="14167" y="0"/>
              <a:chExt cx="6321667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7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67044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56093" y="224656"/>
              <a:ext cx="550820" cy="43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4"/>
                </a:lnSpc>
              </a:pPr>
              <a:r>
                <a:rPr lang="en-US" sz="2095" spc="31" dirty="0">
                  <a:solidFill>
                    <a:srgbClr val="FFFFFF"/>
                  </a:solidFill>
                  <a:latin typeface="Public Sans Bold"/>
                </a:rPr>
                <a:t>06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363200" y="3203009"/>
            <a:ext cx="41148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6600"/>
              </a:lnSpc>
            </a:pPr>
            <a:r>
              <a:rPr lang="en-US" sz="4400" dirty="0" err="1" smtClean="0">
                <a:solidFill>
                  <a:srgbClr val="141414"/>
                </a:solidFill>
                <a:latin typeface="Public Sans"/>
              </a:rPr>
              <a:t>Categorização</a:t>
            </a:r>
            <a:endParaRPr lang="en-US" sz="4400" dirty="0">
              <a:solidFill>
                <a:srgbClr val="141414"/>
              </a:solidFill>
              <a:latin typeface="Public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361075" y="529625"/>
            <a:ext cx="3657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6600"/>
              </a:lnSpc>
            </a:pP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Priorização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63200" y="4533900"/>
            <a:ext cx="7310951" cy="81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600"/>
              </a:lnSpc>
            </a:pP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Termo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de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abertura</a:t>
            </a:r>
            <a:endParaRPr lang="en-US" sz="4400" dirty="0">
              <a:solidFill>
                <a:srgbClr val="141414"/>
              </a:solidFill>
              <a:latin typeface="Public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439400" y="5981700"/>
            <a:ext cx="44958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6600"/>
              </a:lnSpc>
            </a:pPr>
            <a:r>
              <a:rPr lang="en-US" sz="4400" dirty="0">
                <a:solidFill>
                  <a:srgbClr val="141414"/>
                </a:solidFill>
                <a:latin typeface="Public Sans"/>
              </a:rPr>
              <a:t>Plano do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Projeto</a:t>
            </a:r>
            <a:endParaRPr lang="en-US" sz="4400" dirty="0">
              <a:solidFill>
                <a:srgbClr val="141414"/>
              </a:solidFill>
              <a:latin typeface="Public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439400" y="7277100"/>
            <a:ext cx="7310951" cy="81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600"/>
              </a:lnSpc>
            </a:pP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Trello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Abrametas</a:t>
            </a:r>
            <a:endParaRPr lang="en-US" sz="4400" dirty="0">
              <a:solidFill>
                <a:srgbClr val="141414"/>
              </a:solidFill>
              <a:latin typeface="Public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515600" y="8572500"/>
            <a:ext cx="7310951" cy="81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600"/>
              </a:lnSpc>
            </a:pP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Termo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de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encerramento</a:t>
            </a:r>
            <a:endParaRPr lang="en-US" sz="4400" dirty="0">
              <a:solidFill>
                <a:srgbClr val="141414"/>
              </a:solidFill>
              <a:latin typeface="Public Sans"/>
            </a:endParaRPr>
          </a:p>
        </p:txBody>
      </p:sp>
      <p:sp>
        <p:nvSpPr>
          <p:cNvPr id="35" name="TextBox 29"/>
          <p:cNvSpPr txBox="1"/>
          <p:nvPr/>
        </p:nvSpPr>
        <p:spPr>
          <a:xfrm>
            <a:off x="10363200" y="1866900"/>
            <a:ext cx="6129952" cy="81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600"/>
              </a:lnSpc>
            </a:pPr>
            <a:r>
              <a:rPr lang="en-US" sz="4400" dirty="0" err="1">
                <a:solidFill>
                  <a:srgbClr val="141414"/>
                </a:solidFill>
                <a:latin typeface="Public Sans Bold"/>
              </a:rPr>
              <a:t>Elaboração</a:t>
            </a:r>
            <a:r>
              <a:rPr lang="en-US" sz="4400" dirty="0">
                <a:solidFill>
                  <a:srgbClr val="141414"/>
                </a:solidFill>
                <a:latin typeface="Public Sans Bold"/>
              </a:rPr>
              <a:t> do Canvas</a:t>
            </a:r>
          </a:p>
        </p:txBody>
      </p:sp>
      <p:grpSp>
        <p:nvGrpSpPr>
          <p:cNvPr id="36" name="Group 9"/>
          <p:cNvGrpSpPr/>
          <p:nvPr/>
        </p:nvGrpSpPr>
        <p:grpSpPr>
          <a:xfrm>
            <a:off x="9448800" y="1943100"/>
            <a:ext cx="647254" cy="679884"/>
            <a:chOff x="0" y="0"/>
            <a:chExt cx="863006" cy="906512"/>
          </a:xfrm>
        </p:grpSpPr>
        <p:grpSp>
          <p:nvGrpSpPr>
            <p:cNvPr id="37" name="Group 10"/>
            <p:cNvGrpSpPr/>
            <p:nvPr/>
          </p:nvGrpSpPr>
          <p:grpSpPr>
            <a:xfrm>
              <a:off x="0" y="0"/>
              <a:ext cx="863006" cy="906512"/>
              <a:chOff x="0" y="0"/>
              <a:chExt cx="6350000" cy="6350000"/>
            </a:xfrm>
          </p:grpSpPr>
          <p:sp>
            <p:nvSpPr>
              <p:cNvPr id="39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67044"/>
              </a:solidFill>
            </p:spPr>
          </p:sp>
        </p:grpSp>
        <p:sp>
          <p:nvSpPr>
            <p:cNvPr id="38" name="TextBox 12"/>
            <p:cNvSpPr txBox="1"/>
            <p:nvPr/>
          </p:nvSpPr>
          <p:spPr>
            <a:xfrm>
              <a:off x="156093" y="224656"/>
              <a:ext cx="550820" cy="43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4"/>
                </a:lnSpc>
              </a:pPr>
              <a:r>
                <a:rPr lang="en-US" sz="2095" spc="31" dirty="0">
                  <a:solidFill>
                    <a:srgbClr val="FFFFFF"/>
                  </a:solidFill>
                  <a:latin typeface="Public Sans Bold"/>
                </a:rPr>
                <a:t>02</a:t>
              </a:r>
            </a:p>
          </p:txBody>
        </p:sp>
      </p:grpSp>
      <p:grpSp>
        <p:nvGrpSpPr>
          <p:cNvPr id="40" name="Group 13"/>
          <p:cNvGrpSpPr/>
          <p:nvPr/>
        </p:nvGrpSpPr>
        <p:grpSpPr>
          <a:xfrm>
            <a:off x="9448800" y="3314700"/>
            <a:ext cx="647254" cy="679884"/>
            <a:chOff x="0" y="0"/>
            <a:chExt cx="863006" cy="906512"/>
          </a:xfrm>
        </p:grpSpPr>
        <p:grpSp>
          <p:nvGrpSpPr>
            <p:cNvPr id="41" name="Group 14"/>
            <p:cNvGrpSpPr/>
            <p:nvPr/>
          </p:nvGrpSpPr>
          <p:grpSpPr>
            <a:xfrm>
              <a:off x="0" y="0"/>
              <a:ext cx="863006" cy="906512"/>
              <a:chOff x="0" y="0"/>
              <a:chExt cx="6350000" cy="6350000"/>
            </a:xfrm>
          </p:grpSpPr>
          <p:sp>
            <p:nvSpPr>
              <p:cNvPr id="43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B4045"/>
              </a:solidFill>
            </p:spPr>
          </p:sp>
        </p:grpSp>
        <p:sp>
          <p:nvSpPr>
            <p:cNvPr id="42" name="TextBox 16"/>
            <p:cNvSpPr txBox="1"/>
            <p:nvPr/>
          </p:nvSpPr>
          <p:spPr>
            <a:xfrm>
              <a:off x="156093" y="224656"/>
              <a:ext cx="550820" cy="43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4"/>
                </a:lnSpc>
              </a:pPr>
              <a:r>
                <a:rPr lang="en-US" sz="2095" spc="31" dirty="0">
                  <a:solidFill>
                    <a:srgbClr val="FFFFFF"/>
                  </a:solidFill>
                  <a:latin typeface="Public Sans Bold"/>
                </a:rPr>
                <a:t>03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9530" y="278739"/>
            <a:ext cx="6106345" cy="1990538"/>
            <a:chOff x="0" y="0"/>
            <a:chExt cx="2065603" cy="673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603" cy="673343"/>
            </a:xfrm>
            <a:custGeom>
              <a:avLst/>
              <a:gdLst/>
              <a:ahLst/>
              <a:cxnLst/>
              <a:rect l="l" t="t" r="r" b="b"/>
              <a:pathLst>
                <a:path w="2065603" h="673343">
                  <a:moveTo>
                    <a:pt x="1941143" y="673342"/>
                  </a:moveTo>
                  <a:lnTo>
                    <a:pt x="124460" y="673342"/>
                  </a:lnTo>
                  <a:cubicBezTo>
                    <a:pt x="55880" y="673342"/>
                    <a:pt x="0" y="617462"/>
                    <a:pt x="0" y="5488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43" y="0"/>
                  </a:lnTo>
                  <a:cubicBezTo>
                    <a:pt x="2009723" y="0"/>
                    <a:pt x="2065603" y="55880"/>
                    <a:pt x="2065603" y="124460"/>
                  </a:cubicBezTo>
                  <a:lnTo>
                    <a:pt x="2065603" y="548883"/>
                  </a:lnTo>
                  <a:cubicBezTo>
                    <a:pt x="2065603" y="617463"/>
                    <a:pt x="2009723" y="673343"/>
                    <a:pt x="1941143" y="673343"/>
                  </a:cubicBezTo>
                  <a:close/>
                </a:path>
              </a:pathLst>
            </a:custGeom>
            <a:solidFill>
              <a:srgbClr val="16704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2653665"/>
            <a:ext cx="15422548" cy="584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00"/>
              </a:lnSpc>
            </a:pPr>
            <a:r>
              <a:rPr lang="en-US" sz="4400" dirty="0">
                <a:solidFill>
                  <a:srgbClr val="141414"/>
                </a:solidFill>
                <a:latin typeface="Public Sans"/>
              </a:rPr>
              <a:t>É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uma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ferramenta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de </a:t>
            </a:r>
            <a:r>
              <a:rPr lang="en-US" sz="4400" dirty="0" err="1">
                <a:solidFill>
                  <a:srgbClr val="141414"/>
                </a:solidFill>
                <a:latin typeface="Public Sans Bold"/>
              </a:rPr>
              <a:t>planejamento</a:t>
            </a:r>
            <a:r>
              <a:rPr lang="en-US" sz="4400" dirty="0">
                <a:solidFill>
                  <a:srgbClr val="141414"/>
                </a:solidFill>
                <a:latin typeface="Public Sans Bold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 Bold"/>
              </a:rPr>
              <a:t>estratégico</a:t>
            </a:r>
            <a:r>
              <a:rPr lang="en-US" sz="4400" dirty="0">
                <a:solidFill>
                  <a:srgbClr val="141414"/>
                </a:solidFill>
                <a:latin typeface="Public Sans Bold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composta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por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9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blocos</a:t>
            </a:r>
            <a:r>
              <a:rPr lang="en-US" sz="4400" dirty="0">
                <a:solidFill>
                  <a:srgbClr val="141414"/>
                </a:solidFill>
                <a:latin typeface="Public Sans Bold"/>
              </a:rPr>
              <a:t>, 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que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permite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desenvolver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esboçar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modelos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de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negócio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novos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ou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existentes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em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uma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única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página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.</a:t>
            </a:r>
          </a:p>
          <a:p>
            <a:pPr algn="just">
              <a:lnSpc>
                <a:spcPts val="6600"/>
              </a:lnSpc>
            </a:pPr>
            <a:endParaRPr lang="en-US" sz="4400" dirty="0">
              <a:solidFill>
                <a:srgbClr val="141414"/>
              </a:solidFill>
              <a:latin typeface="Public Sans"/>
            </a:endParaRPr>
          </a:p>
          <a:p>
            <a:pPr algn="just">
              <a:lnSpc>
                <a:spcPts val="6600"/>
              </a:lnSpc>
            </a:pPr>
            <a:r>
              <a:rPr lang="en-US" sz="4400" dirty="0">
                <a:solidFill>
                  <a:srgbClr val="141414"/>
                </a:solidFill>
                <a:latin typeface="Public Sans"/>
              </a:rPr>
              <a:t>O Canvas </a:t>
            </a:r>
            <a:r>
              <a:rPr lang="en-US" sz="4400" dirty="0" err="1" smtClean="0">
                <a:solidFill>
                  <a:srgbClr val="141414"/>
                </a:solidFill>
                <a:latin typeface="Public Sans"/>
              </a:rPr>
              <a:t>traz</a:t>
            </a:r>
            <a:r>
              <a:rPr lang="en-US" sz="4400" dirty="0" smtClean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a </a:t>
            </a:r>
            <a:r>
              <a:rPr lang="en-US" sz="4400" dirty="0">
                <a:solidFill>
                  <a:srgbClr val="141414"/>
                </a:solidFill>
                <a:latin typeface="Public Sans Bold"/>
              </a:rPr>
              <a:t>"</a:t>
            </a:r>
            <a:r>
              <a:rPr lang="en-US" sz="4400" dirty="0" err="1">
                <a:solidFill>
                  <a:srgbClr val="141414"/>
                </a:solidFill>
                <a:latin typeface="Public Sans Bold"/>
              </a:rPr>
              <a:t>essência</a:t>
            </a:r>
            <a:r>
              <a:rPr lang="en-US" sz="4400" dirty="0">
                <a:solidFill>
                  <a:srgbClr val="141414"/>
                </a:solidFill>
                <a:latin typeface="Public Sans Bold"/>
              </a:rPr>
              <a:t> do </a:t>
            </a:r>
            <a:r>
              <a:rPr lang="en-US" sz="4400" dirty="0" err="1">
                <a:solidFill>
                  <a:srgbClr val="141414"/>
                </a:solidFill>
                <a:latin typeface="Public Sans Bold"/>
              </a:rPr>
              <a:t>projeto</a:t>
            </a:r>
            <a:r>
              <a:rPr lang="en-US" sz="4400" dirty="0">
                <a:solidFill>
                  <a:srgbClr val="141414"/>
                </a:solidFill>
                <a:latin typeface="Public Sans Bold"/>
              </a:rPr>
              <a:t>"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.</a:t>
            </a:r>
          </a:p>
          <a:p>
            <a:pPr algn="just">
              <a:lnSpc>
                <a:spcPts val="6600"/>
              </a:lnSpc>
            </a:pPr>
            <a:endParaRPr lang="en-US" sz="4400" dirty="0">
              <a:solidFill>
                <a:srgbClr val="141414"/>
              </a:solidFill>
              <a:latin typeface="Public Sans"/>
            </a:endParaRPr>
          </a:p>
          <a:p>
            <a:pPr marL="0" lvl="0" indent="0" algn="just">
              <a:lnSpc>
                <a:spcPts val="6600"/>
              </a:lnSpc>
            </a:pP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Muito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importante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seguir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a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ordem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dos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blocos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do Canvas!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757" y="289123"/>
            <a:ext cx="4708111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</a:pPr>
            <a:r>
              <a:rPr lang="en-US" sz="10199">
                <a:solidFill>
                  <a:srgbClr val="FFFFFF"/>
                </a:solidFill>
                <a:latin typeface="Public Sans Bold"/>
              </a:rPr>
              <a:t>Canvas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60545" y="1868927"/>
            <a:ext cx="16366911" cy="86521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88451" y="-373918"/>
            <a:ext cx="18910859" cy="1952277"/>
            <a:chOff x="0" y="0"/>
            <a:chExt cx="6397007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7007" cy="660400"/>
            </a:xfrm>
            <a:custGeom>
              <a:avLst/>
              <a:gdLst/>
              <a:ahLst/>
              <a:cxnLst/>
              <a:rect l="l" t="t" r="r" b="b"/>
              <a:pathLst>
                <a:path w="6397007" h="660400">
                  <a:moveTo>
                    <a:pt x="627254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72547" y="0"/>
                  </a:lnTo>
                  <a:cubicBezTo>
                    <a:pt x="6341127" y="0"/>
                    <a:pt x="6397007" y="55880"/>
                    <a:pt x="6397007" y="124460"/>
                  </a:cubicBezTo>
                  <a:lnTo>
                    <a:pt x="6397007" y="535940"/>
                  </a:lnTo>
                  <a:cubicBezTo>
                    <a:pt x="6397007" y="604520"/>
                    <a:pt x="6341127" y="660400"/>
                    <a:pt x="6272547" y="660400"/>
                  </a:cubicBezTo>
                  <a:close/>
                </a:path>
              </a:pathLst>
            </a:custGeom>
            <a:solidFill>
              <a:srgbClr val="167044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88363" y="241959"/>
            <a:ext cx="17357230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 dirty="0" err="1">
                <a:solidFill>
                  <a:srgbClr val="FFFFFF"/>
                </a:solidFill>
                <a:latin typeface="Public Sans Bold"/>
              </a:rPr>
              <a:t>Modelo</a:t>
            </a:r>
            <a:r>
              <a:rPr lang="en-US" sz="5699" dirty="0">
                <a:solidFill>
                  <a:srgbClr val="FFFFFF"/>
                </a:solidFill>
                <a:latin typeface="Public Sans Bold"/>
              </a:rPr>
              <a:t> de Canvas que </a:t>
            </a:r>
            <a:r>
              <a:rPr lang="en-US" sz="5699" dirty="0" err="1">
                <a:solidFill>
                  <a:srgbClr val="FFFFFF"/>
                </a:solidFill>
                <a:latin typeface="Public Sans Bold"/>
              </a:rPr>
              <a:t>será</a:t>
            </a:r>
            <a:r>
              <a:rPr lang="en-US" sz="5699" dirty="0">
                <a:solidFill>
                  <a:srgbClr val="FFFFFF"/>
                </a:solidFill>
                <a:latin typeface="Public Sans Bold"/>
              </a:rPr>
              <a:t> </a:t>
            </a:r>
            <a:r>
              <a:rPr lang="en-US" sz="5699" dirty="0" err="1">
                <a:solidFill>
                  <a:srgbClr val="FFFFFF"/>
                </a:solidFill>
                <a:latin typeface="Public Sans Bold"/>
              </a:rPr>
              <a:t>utilizados</a:t>
            </a:r>
            <a:r>
              <a:rPr lang="en-US" sz="5699" dirty="0">
                <a:solidFill>
                  <a:srgbClr val="FFFFFF"/>
                </a:solidFill>
                <a:latin typeface="Public Sans Bold"/>
              </a:rPr>
              <a:t> </a:t>
            </a:r>
            <a:r>
              <a:rPr lang="en-US" sz="5699" dirty="0" err="1">
                <a:solidFill>
                  <a:srgbClr val="FFFFFF"/>
                </a:solidFill>
                <a:latin typeface="Public Sans Bold"/>
              </a:rPr>
              <a:t>nos</a:t>
            </a:r>
            <a:r>
              <a:rPr lang="en-US" sz="5699" dirty="0">
                <a:solidFill>
                  <a:srgbClr val="FFFFFF"/>
                </a:solidFill>
                <a:latin typeface="Public Sans Bold"/>
              </a:rPr>
              <a:t> </a:t>
            </a:r>
            <a:r>
              <a:rPr lang="en-US" sz="5699" dirty="0" err="1">
                <a:solidFill>
                  <a:srgbClr val="FFFFFF"/>
                </a:solidFill>
                <a:latin typeface="Public Sans Bold"/>
              </a:rPr>
              <a:t>projetos</a:t>
            </a:r>
            <a:r>
              <a:rPr lang="en-US" sz="5699" dirty="0">
                <a:solidFill>
                  <a:srgbClr val="FFFFFF"/>
                </a:solidFill>
                <a:latin typeface="Public Sans Bold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331" y="52561"/>
            <a:ext cx="7097808" cy="1952277"/>
            <a:chOff x="0" y="0"/>
            <a:chExt cx="2400987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0987" cy="660400"/>
            </a:xfrm>
            <a:custGeom>
              <a:avLst/>
              <a:gdLst/>
              <a:ahLst/>
              <a:cxnLst/>
              <a:rect l="l" t="t" r="r" b="b"/>
              <a:pathLst>
                <a:path w="2400987" h="660400">
                  <a:moveTo>
                    <a:pt x="22765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76527" y="0"/>
                  </a:lnTo>
                  <a:cubicBezTo>
                    <a:pt x="2345107" y="0"/>
                    <a:pt x="2400987" y="55880"/>
                    <a:pt x="2400987" y="124460"/>
                  </a:cubicBezTo>
                  <a:lnTo>
                    <a:pt x="2400987" y="535940"/>
                  </a:lnTo>
                  <a:cubicBezTo>
                    <a:pt x="2400987" y="604520"/>
                    <a:pt x="2345107" y="660400"/>
                    <a:pt x="2276527" y="660400"/>
                  </a:cubicBezTo>
                  <a:close/>
                </a:path>
              </a:pathLst>
            </a:custGeom>
            <a:solidFill>
              <a:srgbClr val="16704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41106" y="2649021"/>
            <a:ext cx="723571" cy="898472"/>
            <a:chOff x="0" y="0"/>
            <a:chExt cx="964761" cy="119796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64761" cy="119796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B4045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74497" y="262916"/>
              <a:ext cx="615766" cy="66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84"/>
                </a:lnSpc>
              </a:pPr>
              <a:r>
                <a:rPr lang="en-US" sz="3237" spc="48">
                  <a:solidFill>
                    <a:srgbClr val="FFFFFF"/>
                  </a:solidFill>
                  <a:latin typeface="Public Sans Bold"/>
                </a:rPr>
                <a:t>01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553734"/>
            <a:ext cx="15484706" cy="615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40"/>
              </a:lnSpc>
            </a:pPr>
            <a:r>
              <a:rPr lang="en-US" sz="4400" dirty="0">
                <a:solidFill>
                  <a:srgbClr val="141414"/>
                </a:solidFill>
                <a:latin typeface="Public Sans"/>
              </a:rPr>
              <a:t>Define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diferentes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grupos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de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pessoas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ou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organizações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que o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projeto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visa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alcançar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servir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. </a:t>
            </a:r>
          </a:p>
          <a:p>
            <a:pPr algn="just">
              <a:lnSpc>
                <a:spcPts val="7040"/>
              </a:lnSpc>
            </a:pPr>
            <a:endParaRPr lang="en-US" sz="4400" dirty="0">
              <a:solidFill>
                <a:srgbClr val="141414"/>
              </a:solidFill>
              <a:latin typeface="Public Sans"/>
            </a:endParaRPr>
          </a:p>
          <a:p>
            <a:pPr algn="just">
              <a:lnSpc>
                <a:spcPts val="7040"/>
              </a:lnSpc>
            </a:pP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Algumas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perguntas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que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auxiliam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na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elaboração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desse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bloco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:</a:t>
            </a:r>
          </a:p>
          <a:p>
            <a:pPr marL="949961" lvl="1" indent="-474980" algn="just">
              <a:lnSpc>
                <a:spcPts val="7040"/>
              </a:lnSpc>
              <a:buFont typeface="Arial"/>
              <a:buChar char="•"/>
            </a:pPr>
            <a:r>
              <a:rPr lang="en-US" sz="4400" dirty="0">
                <a:solidFill>
                  <a:srgbClr val="141414"/>
                </a:solidFill>
                <a:latin typeface="Public Sans"/>
              </a:rPr>
              <a:t>Para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quem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estamos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criando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valor?</a:t>
            </a:r>
          </a:p>
          <a:p>
            <a:pPr marL="949960" lvl="1" indent="-474980" algn="just">
              <a:lnSpc>
                <a:spcPts val="7040"/>
              </a:lnSpc>
              <a:buFont typeface="Arial"/>
              <a:buChar char="•"/>
            </a:pP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Quem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são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nossos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consumidores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mais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importantes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?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22057" y="1804035"/>
            <a:ext cx="1643886" cy="162950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46252" y="43815"/>
            <a:ext cx="4615377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</a:pPr>
            <a:r>
              <a:rPr lang="en-US" sz="10200">
                <a:solidFill>
                  <a:srgbClr val="FFFFFF"/>
                </a:solidFill>
                <a:latin typeface="Public Sans Bold"/>
              </a:rPr>
              <a:t> Blocos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3349" y="2610577"/>
            <a:ext cx="6668477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</a:pPr>
            <a:r>
              <a:rPr lang="en-US" sz="4800">
                <a:solidFill>
                  <a:srgbClr val="141414"/>
                </a:solidFill>
                <a:latin typeface="Public Sans Bold"/>
              </a:rPr>
              <a:t>Segmento de clientes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974" y="1397882"/>
            <a:ext cx="723571" cy="808711"/>
            <a:chOff x="0" y="0"/>
            <a:chExt cx="964761" cy="10782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64761" cy="1078281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67044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74497" y="262916"/>
              <a:ext cx="615766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64"/>
                </a:lnSpc>
              </a:pPr>
              <a:r>
                <a:rPr lang="en-US" sz="2637" spc="39">
                  <a:solidFill>
                    <a:srgbClr val="FFFFFF"/>
                  </a:solidFill>
                  <a:latin typeface="Public Sans Bold"/>
                </a:rPr>
                <a:t>02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74594" y="2328834"/>
            <a:ext cx="15484706" cy="751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00"/>
              </a:lnSpc>
            </a:pPr>
            <a:r>
              <a:rPr lang="en-US" sz="4400" dirty="0">
                <a:solidFill>
                  <a:srgbClr val="141414"/>
                </a:solidFill>
                <a:latin typeface="Public Sans"/>
              </a:rPr>
              <a:t>A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proposta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de valor é  a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razão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pela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qual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clientes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vão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escolher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seu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produto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. </a:t>
            </a:r>
          </a:p>
          <a:p>
            <a:pPr algn="just">
              <a:lnSpc>
                <a:spcPts val="6600"/>
              </a:lnSpc>
            </a:pPr>
            <a:endParaRPr lang="en-US" sz="1200" dirty="0">
              <a:solidFill>
                <a:srgbClr val="141414"/>
              </a:solidFill>
              <a:latin typeface="Arimo"/>
            </a:endParaRPr>
          </a:p>
          <a:p>
            <a:pPr algn="ctr">
              <a:lnSpc>
                <a:spcPts val="6600"/>
              </a:lnSpc>
            </a:pPr>
            <a:r>
              <a:rPr lang="en-US" sz="4400" dirty="0">
                <a:solidFill>
                  <a:srgbClr val="141414"/>
                </a:solidFill>
                <a:latin typeface="Public Sans Bold"/>
              </a:rPr>
              <a:t>Valor = </a:t>
            </a:r>
            <a:r>
              <a:rPr lang="en-US" sz="4400" dirty="0" err="1">
                <a:solidFill>
                  <a:srgbClr val="141414"/>
                </a:solidFill>
                <a:latin typeface="Public Sans Bold"/>
              </a:rPr>
              <a:t>benefício</a:t>
            </a:r>
            <a:endParaRPr lang="en-US" sz="4400" dirty="0">
              <a:solidFill>
                <a:srgbClr val="141414"/>
              </a:solidFill>
              <a:latin typeface="Public Sans Bold"/>
            </a:endParaRPr>
          </a:p>
          <a:p>
            <a:pPr algn="ctr">
              <a:lnSpc>
                <a:spcPts val="6600"/>
              </a:lnSpc>
            </a:pPr>
            <a:endParaRPr lang="en-US" sz="4400" dirty="0">
              <a:solidFill>
                <a:srgbClr val="141414"/>
              </a:solidFill>
              <a:latin typeface="Public Sans Bold"/>
            </a:endParaRPr>
          </a:p>
          <a:p>
            <a:pPr marL="949961" lvl="1" indent="-474980">
              <a:lnSpc>
                <a:spcPts val="6600"/>
              </a:lnSpc>
              <a:buFont typeface="Arial"/>
              <a:buChar char="•"/>
            </a:pPr>
            <a:r>
              <a:rPr lang="en-US" sz="4400" dirty="0">
                <a:solidFill>
                  <a:srgbClr val="141414"/>
                </a:solidFill>
                <a:latin typeface="Public Sans"/>
              </a:rPr>
              <a:t>Que valor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entregamos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ao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cliente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?</a:t>
            </a:r>
          </a:p>
          <a:p>
            <a:pPr marL="949961" lvl="1" indent="-474980">
              <a:lnSpc>
                <a:spcPts val="6600"/>
              </a:lnSpc>
              <a:buFont typeface="Arial"/>
              <a:buChar char="•"/>
            </a:pP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Qual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dor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estamos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solucionando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?</a:t>
            </a:r>
          </a:p>
          <a:p>
            <a:pPr marL="949961" lvl="1" indent="-474980">
              <a:lnSpc>
                <a:spcPts val="6600"/>
              </a:lnSpc>
              <a:buFont typeface="Arial"/>
              <a:buChar char="•"/>
            </a:pP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Qual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necessidade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estamos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satisfazendo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?</a:t>
            </a:r>
          </a:p>
          <a:p>
            <a:pPr marL="0" lvl="0" indent="0" algn="ctr">
              <a:lnSpc>
                <a:spcPts val="6600"/>
              </a:lnSpc>
            </a:pPr>
            <a:endParaRPr lang="en-US" sz="4400" dirty="0">
              <a:solidFill>
                <a:srgbClr val="141414"/>
              </a:solidFill>
              <a:latin typeface="Public San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597568" y="69075"/>
            <a:ext cx="1608482" cy="213751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25218" y="1314558"/>
            <a:ext cx="6276591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</a:pPr>
            <a:r>
              <a:rPr lang="en-US" sz="4800">
                <a:solidFill>
                  <a:srgbClr val="141414"/>
                </a:solidFill>
                <a:latin typeface="Public Sans Bold"/>
              </a:rPr>
              <a:t>Proposta de valor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75529"/>
            <a:ext cx="723571" cy="808711"/>
            <a:chOff x="0" y="0"/>
            <a:chExt cx="964761" cy="10782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64761" cy="1078281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B4045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74497" y="262916"/>
              <a:ext cx="615766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64"/>
                </a:lnSpc>
              </a:pPr>
              <a:r>
                <a:rPr lang="en-US" sz="2637" spc="39">
                  <a:solidFill>
                    <a:srgbClr val="FFFFFF"/>
                  </a:solidFill>
                  <a:latin typeface="Public Sans Bold"/>
                </a:rPr>
                <a:t>03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69041" y="2476500"/>
            <a:ext cx="15484706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600"/>
              </a:lnSpc>
            </a:pPr>
            <a:r>
              <a:rPr lang="en-US" sz="4400" dirty="0" err="1" smtClean="0">
                <a:solidFill>
                  <a:srgbClr val="141414"/>
                </a:solidFill>
                <a:latin typeface="Public Sans"/>
              </a:rPr>
              <a:t>Neste</a:t>
            </a:r>
            <a:r>
              <a:rPr lang="en-US" sz="4400" dirty="0" smtClean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bloco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, define-se de que forma o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produto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e/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ou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serviço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chegarão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até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clientes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347265" y="529079"/>
            <a:ext cx="1729615" cy="17296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80755" y="1392204"/>
            <a:ext cx="201878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</a:pPr>
            <a:r>
              <a:rPr lang="en-US" sz="4800">
                <a:solidFill>
                  <a:srgbClr val="141414"/>
                </a:solidFill>
                <a:latin typeface="Public Sans Bold"/>
              </a:rPr>
              <a:t>Canais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0485" y="3566597"/>
            <a:ext cx="14850390" cy="581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88"/>
              </a:lnSpc>
            </a:pPr>
            <a:endParaRPr dirty="0"/>
          </a:p>
          <a:p>
            <a:pPr marL="949961" lvl="1" indent="-474980" algn="just">
              <a:lnSpc>
                <a:spcPts val="7788"/>
              </a:lnSpc>
              <a:buFont typeface="Arial"/>
              <a:buChar char="•"/>
            </a:pP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Por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meio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de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quais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canais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clientes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querem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ser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contatados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?</a:t>
            </a:r>
          </a:p>
          <a:p>
            <a:pPr marL="949961" lvl="1" indent="-474980" algn="just">
              <a:lnSpc>
                <a:spcPts val="7788"/>
              </a:lnSpc>
              <a:buFont typeface="Arial"/>
              <a:buChar char="•"/>
            </a:pPr>
            <a:r>
              <a:rPr lang="en-US" sz="4400" dirty="0">
                <a:solidFill>
                  <a:srgbClr val="141414"/>
                </a:solidFill>
                <a:latin typeface="Public Sans"/>
              </a:rPr>
              <a:t>Como a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Proposta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de Valor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chegará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até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seus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clientes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?</a:t>
            </a:r>
          </a:p>
          <a:p>
            <a:pPr marL="949961" lvl="1" indent="-474980" algn="just">
              <a:lnSpc>
                <a:spcPts val="7788"/>
              </a:lnSpc>
              <a:buFont typeface="Arial"/>
              <a:buChar char="•"/>
            </a:pPr>
            <a:r>
              <a:rPr lang="en-US" sz="4400" dirty="0">
                <a:solidFill>
                  <a:srgbClr val="141414"/>
                </a:solidFill>
                <a:latin typeface="Public Sans"/>
              </a:rPr>
              <a:t>Como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eles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descobrirão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que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você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existe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?</a:t>
            </a:r>
          </a:p>
          <a:p>
            <a:pPr marL="949960" lvl="1" indent="-474980" algn="just">
              <a:lnSpc>
                <a:spcPts val="7788"/>
              </a:lnSpc>
              <a:buFont typeface="Arial"/>
              <a:buChar char="•"/>
            </a:pPr>
            <a:r>
              <a:rPr lang="en-US" sz="4400" dirty="0">
                <a:solidFill>
                  <a:srgbClr val="141414"/>
                </a:solidFill>
                <a:latin typeface="Public Sans"/>
              </a:rPr>
              <a:t>Como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nossos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canais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se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integram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65874"/>
            <a:ext cx="723571" cy="808711"/>
            <a:chOff x="0" y="0"/>
            <a:chExt cx="964761" cy="10782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64761" cy="1078281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67044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74497" y="262916"/>
              <a:ext cx="615766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64"/>
                </a:lnSpc>
              </a:pPr>
              <a:r>
                <a:rPr lang="en-US" sz="2637" spc="39">
                  <a:solidFill>
                    <a:srgbClr val="FFFFFF"/>
                  </a:solidFill>
                  <a:latin typeface="Public Sans Bold"/>
                </a:rPr>
                <a:t>04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98307" y="2694980"/>
            <a:ext cx="15484706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600"/>
              </a:lnSpc>
            </a:pP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Quais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as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estratégias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que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serão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adotadas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para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fidelizar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os</a:t>
            </a:r>
            <a:r>
              <a:rPr lang="en-US" sz="4400" dirty="0">
                <a:solidFill>
                  <a:srgbClr val="141414"/>
                </a:solidFill>
                <a:latin typeface="Public Sans"/>
              </a:rPr>
              <a:t>  </a:t>
            </a:r>
            <a:r>
              <a:rPr lang="en-US" sz="4400" dirty="0" err="1">
                <a:solidFill>
                  <a:srgbClr val="141414"/>
                </a:solidFill>
                <a:latin typeface="Public Sans"/>
              </a:rPr>
              <a:t>clientes</a:t>
            </a:r>
            <a:endParaRPr lang="en-US" sz="4400" dirty="0">
              <a:solidFill>
                <a:srgbClr val="141414"/>
              </a:solidFill>
              <a:latin typeface="Public San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6726" y="480107"/>
            <a:ext cx="1894478" cy="18944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66357" y="1551625"/>
            <a:ext cx="8816872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</a:pPr>
            <a:r>
              <a:rPr lang="en-US" sz="4800">
                <a:solidFill>
                  <a:srgbClr val="141414"/>
                </a:solidFill>
                <a:latin typeface="Public Sans Bold"/>
              </a:rPr>
              <a:t>Relacionamento com o cliente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70433" y="4129063"/>
            <a:ext cx="3012796" cy="1274395"/>
            <a:chOff x="0" y="0"/>
            <a:chExt cx="1561251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1251" cy="660400"/>
            </a:xfrm>
            <a:custGeom>
              <a:avLst/>
              <a:gdLst/>
              <a:ahLst/>
              <a:cxnLst/>
              <a:rect l="l" t="t" r="r" b="b"/>
              <a:pathLst>
                <a:path w="1561251" h="660400">
                  <a:moveTo>
                    <a:pt x="14367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36791" y="0"/>
                  </a:lnTo>
                  <a:cubicBezTo>
                    <a:pt x="1505371" y="0"/>
                    <a:pt x="1561251" y="55880"/>
                    <a:pt x="1561251" y="124460"/>
                  </a:cubicBezTo>
                  <a:lnTo>
                    <a:pt x="1561251" y="535940"/>
                  </a:lnTo>
                  <a:cubicBezTo>
                    <a:pt x="1561251" y="604520"/>
                    <a:pt x="1505371" y="660400"/>
                    <a:pt x="1436791" y="660400"/>
                  </a:cubicBezTo>
                  <a:close/>
                </a:path>
              </a:pathLst>
            </a:custGeom>
            <a:solidFill>
              <a:srgbClr val="16704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870433" y="4103536"/>
            <a:ext cx="3012796" cy="12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4"/>
              </a:lnSpc>
            </a:pPr>
            <a:r>
              <a:rPr lang="en-US" sz="3524">
                <a:solidFill>
                  <a:srgbClr val="FFFFFF"/>
                </a:solidFill>
                <a:latin typeface="Public Sans Bold"/>
              </a:rPr>
              <a:t>Conquista do cliente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857637" y="7742864"/>
            <a:ext cx="3012796" cy="1274395"/>
            <a:chOff x="0" y="0"/>
            <a:chExt cx="156125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61251" cy="660400"/>
            </a:xfrm>
            <a:custGeom>
              <a:avLst/>
              <a:gdLst/>
              <a:ahLst/>
              <a:cxnLst/>
              <a:rect l="l" t="t" r="r" b="b"/>
              <a:pathLst>
                <a:path w="1561251" h="660400">
                  <a:moveTo>
                    <a:pt x="14367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36791" y="0"/>
                  </a:lnTo>
                  <a:cubicBezTo>
                    <a:pt x="1505371" y="0"/>
                    <a:pt x="1561251" y="55880"/>
                    <a:pt x="1561251" y="124460"/>
                  </a:cubicBezTo>
                  <a:lnTo>
                    <a:pt x="1561251" y="535940"/>
                  </a:lnTo>
                  <a:cubicBezTo>
                    <a:pt x="1561251" y="604520"/>
                    <a:pt x="1505371" y="660400"/>
                    <a:pt x="1436791" y="660400"/>
                  </a:cubicBezTo>
                  <a:close/>
                </a:path>
              </a:pathLst>
            </a:custGeom>
            <a:solidFill>
              <a:srgbClr val="167044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857637" y="7717337"/>
            <a:ext cx="3012796" cy="12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4"/>
              </a:lnSpc>
            </a:pPr>
            <a:r>
              <a:rPr lang="en-US" sz="3524">
                <a:solidFill>
                  <a:srgbClr val="FFFFFF"/>
                </a:solidFill>
                <a:latin typeface="Public Sans Bold"/>
              </a:rPr>
              <a:t>Aumento das vendas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417567" y="7742864"/>
            <a:ext cx="3012796" cy="1274395"/>
            <a:chOff x="0" y="0"/>
            <a:chExt cx="1561251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1251" cy="660400"/>
            </a:xfrm>
            <a:custGeom>
              <a:avLst/>
              <a:gdLst/>
              <a:ahLst/>
              <a:cxnLst/>
              <a:rect l="l" t="t" r="r" b="b"/>
              <a:pathLst>
                <a:path w="1561251" h="660400">
                  <a:moveTo>
                    <a:pt x="14367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36791" y="0"/>
                  </a:lnTo>
                  <a:cubicBezTo>
                    <a:pt x="1505371" y="0"/>
                    <a:pt x="1561251" y="55880"/>
                    <a:pt x="1561251" y="124460"/>
                  </a:cubicBezTo>
                  <a:lnTo>
                    <a:pt x="1561251" y="535940"/>
                  </a:lnTo>
                  <a:cubicBezTo>
                    <a:pt x="1561251" y="604520"/>
                    <a:pt x="1505371" y="660400"/>
                    <a:pt x="1436791" y="660400"/>
                  </a:cubicBezTo>
                  <a:close/>
                </a:path>
              </a:pathLst>
            </a:custGeom>
            <a:solidFill>
              <a:srgbClr val="16704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417567" y="7717337"/>
            <a:ext cx="3012796" cy="12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4"/>
              </a:lnSpc>
            </a:pPr>
            <a:r>
              <a:rPr lang="en-US" sz="3524">
                <a:solidFill>
                  <a:srgbClr val="FFFFFF"/>
                </a:solidFill>
                <a:latin typeface="Public Sans Bold"/>
              </a:rPr>
              <a:t>Retenção do cliente</a:t>
            </a:r>
          </a:p>
        </p:txBody>
      </p:sp>
      <p:sp>
        <p:nvSpPr>
          <p:cNvPr id="21" name="Seta para Cima e para Baixo 20"/>
          <p:cNvSpPr/>
          <p:nvPr/>
        </p:nvSpPr>
        <p:spPr>
          <a:xfrm rot="2036589">
            <a:off x="7391473" y="5574537"/>
            <a:ext cx="957920" cy="1984229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Cima e para Baixo 21"/>
          <p:cNvSpPr/>
          <p:nvPr/>
        </p:nvSpPr>
        <p:spPr>
          <a:xfrm rot="19912137">
            <a:off x="9933629" y="5554035"/>
            <a:ext cx="967877" cy="1960929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Cima e para Baixo 22"/>
          <p:cNvSpPr/>
          <p:nvPr/>
        </p:nvSpPr>
        <p:spPr>
          <a:xfrm rot="16200000">
            <a:off x="8775388" y="7399597"/>
            <a:ext cx="967877" cy="1960929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4236" y="885825"/>
            <a:ext cx="15549960" cy="841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0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Public Sans"/>
              </a:rPr>
              <a:t>Antes de preencher esse bloco, é muito importante  analisar o perfil dos seus potenciais clientes e se fazer as seguintes perguntas:</a:t>
            </a:r>
          </a:p>
          <a:p>
            <a:pPr algn="ctr">
              <a:lnSpc>
                <a:spcPts val="6600"/>
              </a:lnSpc>
              <a:spcBef>
                <a:spcPct val="0"/>
              </a:spcBef>
            </a:pPr>
            <a:endParaRPr lang="en-US" sz="4400">
              <a:solidFill>
                <a:srgbClr val="000000"/>
              </a:solidFill>
              <a:latin typeface="Public Sans"/>
            </a:endParaRPr>
          </a:p>
          <a:p>
            <a:pPr marL="949960" lvl="1" indent="-474980" algn="just">
              <a:lnSpc>
                <a:spcPts val="8184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Public Sans"/>
              </a:rPr>
              <a:t>Que tipo de relacionamento cada um dos seus segmentos de clientes espera que você tenha com eles?</a:t>
            </a:r>
          </a:p>
          <a:p>
            <a:pPr marL="949960" lvl="1" indent="-474980" algn="just">
              <a:lnSpc>
                <a:spcPts val="8184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Public Sans"/>
              </a:rPr>
              <a:t>Que ações podem fidelizar os seus clientes?</a:t>
            </a:r>
          </a:p>
          <a:p>
            <a:pPr marL="949960" lvl="1" indent="-474980" algn="just">
              <a:lnSpc>
                <a:spcPts val="8184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Public Sans"/>
              </a:rPr>
              <a:t>Como ele se integra ao restante do seu modelo de negócios?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Falconi2">
      <a:dk1>
        <a:srgbClr val="646E6E"/>
      </a:dk1>
      <a:lt1>
        <a:srgbClr val="FFFFFF"/>
      </a:lt1>
      <a:dk2>
        <a:srgbClr val="A03C5A"/>
      </a:dk2>
      <a:lt2>
        <a:srgbClr val="6D507D"/>
      </a:lt2>
      <a:accent1>
        <a:srgbClr val="195AB9"/>
      </a:accent1>
      <a:accent2>
        <a:srgbClr val="2F778D"/>
      </a:accent2>
      <a:accent3>
        <a:srgbClr val="3CA06E"/>
      </a:accent3>
      <a:accent4>
        <a:srgbClr val="8C9E59"/>
      </a:accent4>
      <a:accent5>
        <a:srgbClr val="C8A046"/>
      </a:accent5>
      <a:accent6>
        <a:srgbClr val="AC7155"/>
      </a:accent6>
      <a:hlink>
        <a:srgbClr val="000000"/>
      </a:hlink>
      <a:folHlink>
        <a:srgbClr val="879696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503</Words>
  <Application>Microsoft Office PowerPoint</Application>
  <PresentationFormat>Personalizar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5" baseType="lpstr">
      <vt:lpstr>Arimo</vt:lpstr>
      <vt:lpstr>Public Sans Bold</vt:lpstr>
      <vt:lpstr>Arial</vt:lpstr>
      <vt:lpstr>Open Sans Extra Bold</vt:lpstr>
      <vt:lpstr>Calibri</vt:lpstr>
      <vt:lpstr>Open Sans Light Bold</vt:lpstr>
      <vt:lpstr>MS PGothic</vt:lpstr>
      <vt:lpstr>Public Sans</vt:lpstr>
      <vt:lpstr>Office Theme</vt:lpstr>
      <vt:lpstr>2_Office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Treinamento Canvas</dc:title>
  <cp:lastModifiedBy>allangomides@hotmail.com</cp:lastModifiedBy>
  <cp:revision>8</cp:revision>
  <dcterms:created xsi:type="dcterms:W3CDTF">2006-08-16T00:00:00Z</dcterms:created>
  <dcterms:modified xsi:type="dcterms:W3CDTF">2021-05-11T16:48:33Z</dcterms:modified>
  <dc:identifier>DAEdtw7Y3WU</dc:identifier>
</cp:coreProperties>
</file>